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313" r:id="rId2"/>
    <p:sldId id="314" r:id="rId3"/>
    <p:sldId id="315" r:id="rId4"/>
    <p:sldId id="316" r:id="rId5"/>
    <p:sldId id="301" r:id="rId6"/>
    <p:sldId id="319" r:id="rId7"/>
    <p:sldId id="327" r:id="rId8"/>
    <p:sldId id="343" r:id="rId9"/>
    <p:sldId id="328" r:id="rId10"/>
    <p:sldId id="330" r:id="rId11"/>
    <p:sldId id="331" r:id="rId12"/>
    <p:sldId id="334" r:id="rId13"/>
    <p:sldId id="335" r:id="rId14"/>
    <p:sldId id="336" r:id="rId15"/>
    <p:sldId id="338" r:id="rId16"/>
    <p:sldId id="339" r:id="rId17"/>
    <p:sldId id="337" r:id="rId18"/>
    <p:sldId id="332" r:id="rId19"/>
    <p:sldId id="333" r:id="rId20"/>
    <p:sldId id="344" r:id="rId21"/>
    <p:sldId id="342" r:id="rId22"/>
    <p:sldId id="308" r:id="rId23"/>
    <p:sldId id="345" r:id="rId24"/>
    <p:sldId id="346" r:id="rId25"/>
    <p:sldId id="347" r:id="rId26"/>
    <p:sldId id="310" r:id="rId27"/>
    <p:sldId id="311" r:id="rId28"/>
    <p:sldId id="312" r:id="rId29"/>
    <p:sldId id="278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1D0"/>
    <a:srgbClr val="73A0AC"/>
    <a:srgbClr val="3563A8"/>
    <a:srgbClr val="3C6EAA"/>
    <a:srgbClr val="FE8294"/>
    <a:srgbClr val="FE4D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94" d="100"/>
          <a:sy n="94" d="100"/>
        </p:scale>
        <p:origin x="-432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BBF06-C0F1-4EEA-9161-94E5AE50D86A}" type="datetimeFigureOut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358CC-A703-4029-B39F-0A33770C7D5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302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1587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358CC-A703-4029-B39F-0A33770C7D58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82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2838C-BFF6-44EE-AD8D-5776E64BEE18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763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9CA9-6F5A-421B-95A9-7871EC999B68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083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27A39-82AA-4E11-A7C9-5F620A269A31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194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1022-6ACA-4F55-B3A0-0BD25C3254E5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828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6879A-9CBE-4B28-AD8B-12F5DF23C6A9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306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92DD-C6AF-4BE5-B518-78EF51980AF8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790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D006E-3573-49D4-BEA0-7B5B64C8EDFE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633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5F6B-40D9-4ED2-9306-49B62633A4C2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180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9364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EFE52-2D3F-4BD5-AFD2-08925509856C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489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C7CF-6A18-4EBB-9944-CC735FF06DA2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105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FC4C6-D029-4A02-8D8A-374C012F707B}" type="datetime1">
              <a:rPr lang="zh-CN" altLang="en-US" smtClean="0"/>
              <a:pPr/>
              <a:t>28/08/17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EA764-9A3F-4F6A-B636-243E8D961E5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494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image" Target="../media/image44.png"/><Relationship Id="rId7" Type="http://schemas.openxmlformats.org/officeDocument/2006/relationships/image" Target="../media/image45.png"/><Relationship Id="rId8" Type="http://schemas.openxmlformats.org/officeDocument/2006/relationships/image" Target="../media/image46.png"/><Relationship Id="rId9" Type="http://schemas.openxmlformats.org/officeDocument/2006/relationships/image" Target="../media/image47.png"/><Relationship Id="rId10" Type="http://schemas.openxmlformats.org/officeDocument/2006/relationships/image" Target="../media/image48.png"/><Relationship Id="rId11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4" Type="http://schemas.openxmlformats.org/officeDocument/2006/relationships/image" Target="../media/image53.png"/><Relationship Id="rId5" Type="http://schemas.openxmlformats.org/officeDocument/2006/relationships/image" Target="../media/image5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4" Type="http://schemas.openxmlformats.org/officeDocument/2006/relationships/image" Target="../media/image5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4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7510178" y="-954668"/>
            <a:ext cx="3559556" cy="3542489"/>
            <a:chOff x="5588764" y="391169"/>
            <a:chExt cx="2614564" cy="2602028"/>
          </a:xfrm>
        </p:grpSpPr>
        <p:sp>
          <p:nvSpPr>
            <p:cNvPr id="64" name="Freeform 5"/>
            <p:cNvSpPr>
              <a:spLocks/>
            </p:cNvSpPr>
            <p:nvPr/>
          </p:nvSpPr>
          <p:spPr bwMode="auto">
            <a:xfrm rot="619297">
              <a:off x="5641282" y="391169"/>
              <a:ext cx="2499217" cy="2601749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/>
            <p:cNvSpPr>
              <a:spLocks/>
            </p:cNvSpPr>
            <p:nvPr/>
          </p:nvSpPr>
          <p:spPr bwMode="auto">
            <a:xfrm rot="619297">
              <a:off x="5631554" y="404266"/>
              <a:ext cx="2520576" cy="2588931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7"/>
            <p:cNvSpPr>
              <a:spLocks/>
            </p:cNvSpPr>
            <p:nvPr/>
          </p:nvSpPr>
          <p:spPr bwMode="auto">
            <a:xfrm rot="619297">
              <a:off x="5631554" y="412810"/>
              <a:ext cx="2520576" cy="2571843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8"/>
            <p:cNvSpPr>
              <a:spLocks/>
            </p:cNvSpPr>
            <p:nvPr/>
          </p:nvSpPr>
          <p:spPr bwMode="auto">
            <a:xfrm rot="619297">
              <a:off x="5619922" y="412531"/>
              <a:ext cx="2541939" cy="2559027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9"/>
            <p:cNvSpPr>
              <a:spLocks/>
            </p:cNvSpPr>
            <p:nvPr/>
          </p:nvSpPr>
          <p:spPr bwMode="auto">
            <a:xfrm rot="619297">
              <a:off x="5610612" y="421007"/>
              <a:ext cx="2559027" cy="2550483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0"/>
            <p:cNvSpPr>
              <a:spLocks/>
            </p:cNvSpPr>
            <p:nvPr/>
          </p:nvSpPr>
          <p:spPr bwMode="auto">
            <a:xfrm rot="619297">
              <a:off x="5611378" y="421076"/>
              <a:ext cx="2559027" cy="2541939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1"/>
            <p:cNvSpPr>
              <a:spLocks/>
            </p:cNvSpPr>
            <p:nvPr/>
          </p:nvSpPr>
          <p:spPr bwMode="auto">
            <a:xfrm rot="619297">
              <a:off x="5602416" y="434239"/>
              <a:ext cx="2580387" cy="2520577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2"/>
            <p:cNvSpPr>
              <a:spLocks/>
            </p:cNvSpPr>
            <p:nvPr/>
          </p:nvSpPr>
          <p:spPr bwMode="auto">
            <a:xfrm rot="619297">
              <a:off x="5602799" y="442818"/>
              <a:ext cx="2580387" cy="2499217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 rot="619297">
              <a:off x="5590016" y="442435"/>
              <a:ext cx="2601749" cy="2499217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 rot="619297">
              <a:off x="5588764" y="443479"/>
              <a:ext cx="2614564" cy="2512032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3624366" y="2666201"/>
            <a:ext cx="5817870" cy="789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200" dirty="0" smtClean="0">
                <a:solidFill>
                  <a:srgbClr val="3563A8"/>
                </a:solidFill>
              </a:rPr>
              <a:t>Review on Image Caption </a:t>
            </a:r>
          </a:p>
        </p:txBody>
      </p:sp>
      <p:grpSp>
        <p:nvGrpSpPr>
          <p:cNvPr id="49" name="组合 48"/>
          <p:cNvGrpSpPr/>
          <p:nvPr/>
        </p:nvGrpSpPr>
        <p:grpSpPr>
          <a:xfrm>
            <a:off x="3036532" y="3533257"/>
            <a:ext cx="6466114" cy="166257"/>
            <a:chOff x="2233239" y="4536372"/>
            <a:chExt cx="6466114" cy="192986"/>
          </a:xfrm>
        </p:grpSpPr>
        <p:cxnSp>
          <p:nvCxnSpPr>
            <p:cNvPr id="45" name="直接连接符 44"/>
            <p:cNvCxnSpPr/>
            <p:nvPr/>
          </p:nvCxnSpPr>
          <p:spPr>
            <a:xfrm>
              <a:off x="2233239" y="4536372"/>
              <a:ext cx="6466114" cy="0"/>
            </a:xfrm>
            <a:prstGeom prst="line">
              <a:avLst/>
            </a:prstGeom>
            <a:ln w="6350"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3212953" y="4729358"/>
              <a:ext cx="5486400" cy="0"/>
            </a:xfrm>
            <a:prstGeom prst="line">
              <a:avLst/>
            </a:prstGeom>
            <a:ln w="6350">
              <a:solidFill>
                <a:srgbClr val="3563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 rot="619297">
            <a:off x="-2629012" y="-1869706"/>
            <a:ext cx="6484691" cy="6452906"/>
            <a:chOff x="6940262" y="3251983"/>
            <a:chExt cx="971550" cy="966788"/>
          </a:xfrm>
        </p:grpSpPr>
        <p:sp>
          <p:nvSpPr>
            <p:cNvPr id="37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grpSp>
        <p:nvGrpSpPr>
          <p:cNvPr id="51" name="组合 50"/>
          <p:cNvGrpSpPr/>
          <p:nvPr/>
        </p:nvGrpSpPr>
        <p:grpSpPr>
          <a:xfrm rot="619297">
            <a:off x="7962830" y="3043578"/>
            <a:ext cx="6484691" cy="6452906"/>
            <a:chOff x="6940262" y="3251983"/>
            <a:chExt cx="971550" cy="966788"/>
          </a:xfrm>
        </p:grpSpPr>
        <p:sp>
          <p:nvSpPr>
            <p:cNvPr id="53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471970" y="5254440"/>
            <a:ext cx="2490176" cy="2478236"/>
            <a:chOff x="5588764" y="391169"/>
            <a:chExt cx="2614564" cy="2602028"/>
          </a:xfrm>
        </p:grpSpPr>
        <p:sp>
          <p:nvSpPr>
            <p:cNvPr id="75" name="Freeform 5"/>
            <p:cNvSpPr>
              <a:spLocks/>
            </p:cNvSpPr>
            <p:nvPr/>
          </p:nvSpPr>
          <p:spPr bwMode="auto">
            <a:xfrm rot="619297">
              <a:off x="5641282" y="391169"/>
              <a:ext cx="2499217" cy="2601749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6"/>
            <p:cNvSpPr>
              <a:spLocks/>
            </p:cNvSpPr>
            <p:nvPr/>
          </p:nvSpPr>
          <p:spPr bwMode="auto">
            <a:xfrm rot="619297">
              <a:off x="5631554" y="404266"/>
              <a:ext cx="2520576" cy="2588931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7"/>
            <p:cNvSpPr>
              <a:spLocks/>
            </p:cNvSpPr>
            <p:nvPr/>
          </p:nvSpPr>
          <p:spPr bwMode="auto">
            <a:xfrm rot="619297">
              <a:off x="5631554" y="412810"/>
              <a:ext cx="2520576" cy="2571843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8"/>
            <p:cNvSpPr>
              <a:spLocks/>
            </p:cNvSpPr>
            <p:nvPr/>
          </p:nvSpPr>
          <p:spPr bwMode="auto">
            <a:xfrm rot="619297">
              <a:off x="5619922" y="412531"/>
              <a:ext cx="2541939" cy="2559027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9"/>
            <p:cNvSpPr>
              <a:spLocks/>
            </p:cNvSpPr>
            <p:nvPr/>
          </p:nvSpPr>
          <p:spPr bwMode="auto">
            <a:xfrm rot="619297">
              <a:off x="5610612" y="421007"/>
              <a:ext cx="2559027" cy="2550483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0"/>
            <p:cNvSpPr>
              <a:spLocks/>
            </p:cNvSpPr>
            <p:nvPr/>
          </p:nvSpPr>
          <p:spPr bwMode="auto">
            <a:xfrm rot="619297">
              <a:off x="5611378" y="421076"/>
              <a:ext cx="2559027" cy="2541939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1"/>
            <p:cNvSpPr>
              <a:spLocks/>
            </p:cNvSpPr>
            <p:nvPr/>
          </p:nvSpPr>
          <p:spPr bwMode="auto">
            <a:xfrm rot="619297">
              <a:off x="5602416" y="434239"/>
              <a:ext cx="2580387" cy="2520577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2"/>
            <p:cNvSpPr>
              <a:spLocks/>
            </p:cNvSpPr>
            <p:nvPr/>
          </p:nvSpPr>
          <p:spPr bwMode="auto">
            <a:xfrm rot="619297">
              <a:off x="5602799" y="442818"/>
              <a:ext cx="2580387" cy="2499217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 rot="619297">
              <a:off x="5590016" y="442435"/>
              <a:ext cx="2601749" cy="2499217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4"/>
            <p:cNvSpPr>
              <a:spLocks/>
            </p:cNvSpPr>
            <p:nvPr/>
          </p:nvSpPr>
          <p:spPr bwMode="auto">
            <a:xfrm rot="619297">
              <a:off x="5588764" y="443479"/>
              <a:ext cx="2614564" cy="2512032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422900" y="54864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SHUYAN LI</a:t>
            </a:r>
          </a:p>
        </p:txBody>
      </p:sp>
    </p:spTree>
    <p:extLst>
      <p:ext uri="{BB962C8B-B14F-4D97-AF65-F5344CB8AC3E}">
        <p14:creationId xmlns:p14="http://schemas.microsoft.com/office/powerpoint/2010/main" val="213327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3524992" y="7843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>
                <a:solidFill>
                  <a:srgbClr val="3563A8"/>
                </a:solidFill>
              </a:rPr>
              <a:t>Soft&amp;hard</a:t>
            </a:r>
            <a:r>
              <a:rPr lang="en-US" altLang="zh-CN" sz="3200" b="1" dirty="0" err="1">
                <a:solidFill>
                  <a:srgbClr val="3563A8"/>
                </a:solidFill>
              </a:rPr>
              <a:t>-</a:t>
            </a:r>
            <a:r>
              <a:rPr lang="en-US" altLang="zh-CN" sz="3200" b="1" dirty="0" err="1" smtClean="0">
                <a:solidFill>
                  <a:srgbClr val="3563A8"/>
                </a:solidFill>
              </a:rPr>
              <a:t>attention</a:t>
            </a:r>
            <a:r>
              <a:rPr lang="en-US" altLang="zh-CN" sz="3200" b="1" dirty="0" smtClean="0">
                <a:solidFill>
                  <a:srgbClr val="3563A8"/>
                </a:solidFill>
              </a:rPr>
              <a:t>(ICML’16)  </a:t>
            </a:r>
            <a:r>
              <a:rPr lang="en-US" altLang="zh-CN" b="1" dirty="0" smtClean="0">
                <a:solidFill>
                  <a:srgbClr val="3563A8"/>
                </a:solidFill>
              </a:rPr>
              <a:t>590 </a:t>
            </a:r>
            <a:r>
              <a:rPr lang="en-US" altLang="zh-CN" b="1" dirty="0">
                <a:solidFill>
                  <a:srgbClr val="3563A8"/>
                </a:solidFill>
              </a:rPr>
              <a:t>citations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3827245" y="1394946"/>
            <a:ext cx="51389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618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7F7F7F"/>
                </a:solidFill>
              </a:rPr>
              <a:t>Show, attend and </a:t>
            </a:r>
            <a:r>
              <a:rPr lang="en-US" altLang="zh-CN" dirty="0">
                <a:solidFill>
                  <a:srgbClr val="7F7F7F"/>
                </a:solidFill>
              </a:rPr>
              <a:t>Tell: A Neural Image Caption Generator </a:t>
            </a:r>
          </a:p>
        </p:txBody>
      </p:sp>
      <p:pic>
        <p:nvPicPr>
          <p:cNvPr id="2" name="图片 1" descr="Screen Shot 2017-06-06 at 5.13.3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100" y="1598346"/>
            <a:ext cx="3924300" cy="2821253"/>
          </a:xfrm>
          <a:prstGeom prst="rect">
            <a:avLst/>
          </a:prstGeom>
        </p:spPr>
      </p:pic>
      <p:pic>
        <p:nvPicPr>
          <p:cNvPr id="7" name="图片 6" descr="Screen Shot 2017-06-06 at 5.16.2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4533900"/>
            <a:ext cx="5448300" cy="1676400"/>
          </a:xfrm>
          <a:prstGeom prst="rect">
            <a:avLst/>
          </a:prstGeom>
        </p:spPr>
      </p:pic>
      <p:pic>
        <p:nvPicPr>
          <p:cNvPr id="8" name="图片 7" descr="Screen Shot 2017-06-06 at 5.16.3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3213100"/>
            <a:ext cx="2032000" cy="1092200"/>
          </a:xfrm>
          <a:prstGeom prst="rect">
            <a:avLst/>
          </a:prstGeom>
        </p:spPr>
      </p:pic>
      <p:pic>
        <p:nvPicPr>
          <p:cNvPr id="9" name="图片 8" descr="Screen Shot 2017-06-06 at 5.16.41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900" y="3771900"/>
            <a:ext cx="1968500" cy="381000"/>
          </a:xfrm>
          <a:prstGeom prst="rect">
            <a:avLst/>
          </a:prstGeom>
        </p:spPr>
      </p:pic>
      <p:pic>
        <p:nvPicPr>
          <p:cNvPr id="11" name="图片 10" descr="Screen Shot 2017-06-06 at 5.24.47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2667000"/>
            <a:ext cx="2717800" cy="4191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68700" y="2654300"/>
            <a:ext cx="4547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：</a:t>
            </a:r>
            <a:r>
              <a:rPr lang="en-US" altLang="zh-CN" dirty="0" smtClean="0"/>
              <a:t>features extracted by convolutional layer</a:t>
            </a:r>
            <a:endParaRPr kumimoji="1"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3995432" y="3239701"/>
            <a:ext cx="18524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：</a:t>
            </a:r>
            <a:r>
              <a:rPr lang="nl-NL" altLang="zh-CN" dirty="0" smtClean="0"/>
              <a:t>context </a:t>
            </a:r>
            <a:r>
              <a:rPr lang="nl-NL" altLang="zh-CN" dirty="0"/>
              <a:t>vector </a:t>
            </a:r>
            <a:endParaRPr lang="zh-CN" altLang="en-US" dirty="0"/>
          </a:p>
        </p:txBody>
      </p:sp>
      <p:pic>
        <p:nvPicPr>
          <p:cNvPr id="29" name="图片 28" descr="Screen Shot 2017-06-06 at 5.16.41 PM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645"/>
          <a:stretch/>
        </p:blipFill>
        <p:spPr>
          <a:xfrm>
            <a:off x="3479800" y="3251200"/>
            <a:ext cx="381000" cy="381000"/>
          </a:xfrm>
          <a:prstGeom prst="rect">
            <a:avLst/>
          </a:prstGeom>
        </p:spPr>
      </p:pic>
      <p:pic>
        <p:nvPicPr>
          <p:cNvPr id="26" name="图片 25" descr="Screen Shot 2017-06-29 at 3.53.55 PM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399" y="4275166"/>
            <a:ext cx="4686299" cy="208753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00100" y="2070100"/>
            <a:ext cx="4380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Use attention to help to predict next word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070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2864592" y="7970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>
                <a:solidFill>
                  <a:srgbClr val="3563A8"/>
                </a:solidFill>
              </a:rPr>
              <a:t>Soft&amp;hard</a:t>
            </a:r>
            <a:r>
              <a:rPr lang="en-US" altLang="zh-CN" sz="3200" b="1" dirty="0" err="1">
                <a:solidFill>
                  <a:srgbClr val="3563A8"/>
                </a:solidFill>
              </a:rPr>
              <a:t>-</a:t>
            </a:r>
            <a:r>
              <a:rPr lang="en-US" altLang="zh-CN" sz="3200" b="1" dirty="0" err="1" smtClean="0">
                <a:solidFill>
                  <a:srgbClr val="3563A8"/>
                </a:solidFill>
              </a:rPr>
              <a:t>attention</a:t>
            </a:r>
            <a:r>
              <a:rPr lang="en-US" altLang="zh-CN" sz="3200" b="1" dirty="0" smtClean="0">
                <a:solidFill>
                  <a:srgbClr val="3563A8"/>
                </a:solidFill>
              </a:rPr>
              <a:t>(Conti.)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3827245" y="1394946"/>
            <a:ext cx="51389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618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7F7F7F"/>
                </a:solidFill>
              </a:rPr>
              <a:t>Show, attend and </a:t>
            </a:r>
            <a:r>
              <a:rPr lang="en-US" altLang="zh-CN" dirty="0">
                <a:solidFill>
                  <a:srgbClr val="7F7F7F"/>
                </a:solidFill>
              </a:rPr>
              <a:t>Tell: A Neural Image Caption Generator </a:t>
            </a:r>
          </a:p>
        </p:txBody>
      </p:sp>
      <p:pic>
        <p:nvPicPr>
          <p:cNvPr id="27" name="图片 26" descr="Screen Shot 2017-06-06 at 5.32.1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2"/>
          <a:stretch/>
        </p:blipFill>
        <p:spPr>
          <a:xfrm>
            <a:off x="1143000" y="4246452"/>
            <a:ext cx="9347200" cy="19674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97019" y="1804601"/>
            <a:ext cx="6116202" cy="3108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T</a:t>
            </a:r>
            <a:r>
              <a:rPr lang="en-US" altLang="zh-CN" dirty="0" smtClean="0"/>
              <a:t>wo </a:t>
            </a:r>
            <a:r>
              <a:rPr lang="en-US" altLang="zh-CN" dirty="0"/>
              <a:t>alternative mechanisms for the attention model </a:t>
            </a:r>
            <a:r>
              <a:rPr lang="en-US" altLang="zh-CN" i="1" dirty="0" err="1"/>
              <a:t>f</a:t>
            </a:r>
            <a:r>
              <a:rPr lang="en-US" altLang="zh-CN" i="1" baseline="-25000" dirty="0" err="1"/>
              <a:t>att</a:t>
            </a:r>
            <a:r>
              <a:rPr lang="en-US" altLang="zh-CN" dirty="0"/>
              <a:t> </a:t>
            </a:r>
            <a:r>
              <a:rPr lang="en-US" altLang="zh-CN" dirty="0" smtClean="0"/>
              <a:t>(.):</a:t>
            </a:r>
            <a:endParaRPr lang="en-US" altLang="zh-CN" b="1" dirty="0" smtClean="0"/>
          </a:p>
          <a:p>
            <a:r>
              <a:rPr lang="en-US" altLang="zh-CN" b="1" dirty="0" smtClean="0"/>
              <a:t>Stochastic </a:t>
            </a:r>
            <a:r>
              <a:rPr lang="en-US" altLang="zh-CN" b="1" dirty="0"/>
              <a:t>“Hard” </a:t>
            </a:r>
            <a:r>
              <a:rPr lang="en-US" altLang="zh-CN" b="1" dirty="0" smtClean="0"/>
              <a:t>Attention                                                                 </a:t>
            </a:r>
          </a:p>
          <a:p>
            <a:pPr marL="285750" indent="-285750">
              <a:buFont typeface="Arial"/>
              <a:buChar char="•"/>
            </a:pPr>
            <a:r>
              <a:rPr lang="en-US" altLang="zh-CN" sz="1600" dirty="0" err="1"/>
              <a:t>s</a:t>
            </a:r>
            <a:r>
              <a:rPr lang="en-US" altLang="zh-CN" sz="1600" i="1" baseline="-25000" dirty="0" err="1"/>
              <a:t>t,i</a:t>
            </a:r>
            <a:r>
              <a:rPr lang="en-US" altLang="zh-CN" sz="1600" i="1" baseline="-25000" dirty="0"/>
              <a:t> </a:t>
            </a:r>
            <a:r>
              <a:rPr lang="en-US" altLang="zh-CN" sz="1600" dirty="0"/>
              <a:t>is an indicator one-hot variable which is set to 1 if the </a:t>
            </a:r>
            <a:r>
              <a:rPr lang="en-US" altLang="zh-CN" sz="1600" dirty="0" err="1"/>
              <a:t>i-</a:t>
            </a:r>
            <a:r>
              <a:rPr lang="en-US" altLang="zh-CN" sz="1600" dirty="0" err="1" smtClean="0"/>
              <a:t>th</a:t>
            </a:r>
            <a:endParaRPr lang="en-US" altLang="zh-CN" sz="1600" dirty="0"/>
          </a:p>
          <a:p>
            <a:r>
              <a:rPr lang="en-US" altLang="zh-CN" sz="1600" dirty="0" smtClean="0"/>
              <a:t>     </a:t>
            </a:r>
            <a:r>
              <a:rPr lang="en-US" altLang="zh-CN" sz="1600" dirty="0"/>
              <a:t>location (out of L) is the one used to extract visual features. </a:t>
            </a:r>
          </a:p>
          <a:p>
            <a:pPr marL="285750" indent="-285750">
              <a:buFont typeface="Arial"/>
              <a:buChar char="•"/>
            </a:pPr>
            <a:r>
              <a:rPr lang="en-US" altLang="zh-CN" sz="1600" dirty="0"/>
              <a:t>Assign a </a:t>
            </a:r>
            <a:r>
              <a:rPr lang="en-US" altLang="zh-CN" sz="1600" dirty="0" err="1"/>
              <a:t>multinoulli</a:t>
            </a:r>
            <a:r>
              <a:rPr lang="en-US" altLang="zh-CN" sz="1600" dirty="0"/>
              <a:t> distribution </a:t>
            </a:r>
            <a:r>
              <a:rPr lang="en-US" altLang="zh-CN" sz="1600" dirty="0" err="1"/>
              <a:t>parametrized</a:t>
            </a:r>
            <a:r>
              <a:rPr lang="en-US" altLang="zh-CN" sz="1600" dirty="0"/>
              <a:t> by {</a:t>
            </a:r>
            <a:r>
              <a:rPr lang="en-US" altLang="zh-CN" sz="1600" b="1" i="1" dirty="0"/>
              <a:t>α</a:t>
            </a:r>
            <a:r>
              <a:rPr lang="en-US" altLang="zh-CN" sz="1600" baseline="-25000" dirty="0" err="1"/>
              <a:t>i</a:t>
            </a:r>
            <a:r>
              <a:rPr lang="en-US" altLang="zh-CN" sz="1600" dirty="0"/>
              <a:t>}, and view</a:t>
            </a:r>
          </a:p>
          <a:p>
            <a:r>
              <a:rPr lang="en-US" altLang="zh-CN" sz="1600" dirty="0" smtClean="0"/>
              <a:t>     </a:t>
            </a:r>
            <a:r>
              <a:rPr lang="en-US" altLang="zh-CN" sz="1600" dirty="0" err="1"/>
              <a:t>zˆ</a:t>
            </a:r>
            <a:r>
              <a:rPr lang="en-US" altLang="zh-CN" sz="1600" baseline="-25000" dirty="0" err="1"/>
              <a:t>t</a:t>
            </a:r>
            <a:r>
              <a:rPr lang="en-US" altLang="zh-CN" sz="1600" dirty="0"/>
              <a:t> as a random </a:t>
            </a:r>
            <a:r>
              <a:rPr lang="en-US" altLang="zh-CN" sz="1600" dirty="0" smtClean="0"/>
              <a:t>variable.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b="1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</a:p>
          <a:p>
            <a:endParaRPr lang="en-US" altLang="zh-CN" dirty="0"/>
          </a:p>
          <a:p>
            <a:endParaRPr lang="zh-CN" altLang="en-US" sz="2400" b="1" dirty="0"/>
          </a:p>
        </p:txBody>
      </p:sp>
      <p:pic>
        <p:nvPicPr>
          <p:cNvPr id="5" name="图片 4" descr="Screen Shot 2017-06-29 at 3.58.29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3416300"/>
            <a:ext cx="2779222" cy="8636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896100" y="2070100"/>
            <a:ext cx="5314275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Deterministic </a:t>
            </a:r>
            <a:r>
              <a:rPr lang="en-US" altLang="zh-CN" b="1" dirty="0"/>
              <a:t>“Soft” </a:t>
            </a:r>
            <a:r>
              <a:rPr lang="en-US" altLang="zh-CN" b="1" dirty="0" smtClean="0"/>
              <a:t>Attention</a:t>
            </a:r>
          </a:p>
          <a:p>
            <a:pPr marL="285750" indent="-285750">
              <a:buFont typeface="Arial"/>
              <a:buChar char="•"/>
            </a:pPr>
            <a:r>
              <a:rPr lang="en-US" altLang="zh-CN" sz="1600" dirty="0"/>
              <a:t>take the </a:t>
            </a:r>
            <a:r>
              <a:rPr lang="en-US" altLang="zh-CN" sz="1600" dirty="0" smtClean="0"/>
              <a:t>expectation </a:t>
            </a:r>
            <a:r>
              <a:rPr lang="en-US" altLang="zh-CN" sz="1600" dirty="0"/>
              <a:t>of the context vector </a:t>
            </a:r>
            <a:r>
              <a:rPr lang="en-US" altLang="zh-CN" sz="1600" dirty="0" err="1"/>
              <a:t>zˆ</a:t>
            </a:r>
            <a:r>
              <a:rPr lang="en-US" altLang="zh-CN" sz="1600" baseline="-25000" dirty="0" err="1"/>
              <a:t>t</a:t>
            </a:r>
            <a:r>
              <a:rPr lang="en-US" altLang="zh-CN" sz="1600" dirty="0"/>
              <a:t> </a:t>
            </a:r>
            <a:r>
              <a:rPr lang="en-US" altLang="zh-CN" sz="1600" dirty="0" smtClean="0"/>
              <a:t>directly</a:t>
            </a:r>
          </a:p>
          <a:p>
            <a:r>
              <a:rPr lang="en-US" altLang="zh-CN" sz="1600" dirty="0" smtClean="0"/>
              <a:t> </a:t>
            </a:r>
            <a:endParaRPr lang="en-US" altLang="zh-CN" sz="1600" dirty="0"/>
          </a:p>
          <a:p>
            <a:r>
              <a:rPr lang="en-US" altLang="zh-CN" b="1" dirty="0" smtClean="0"/>
              <a:t> </a:t>
            </a:r>
            <a:endParaRPr lang="en-US" altLang="zh-CN" b="1" dirty="0"/>
          </a:p>
          <a:p>
            <a:endParaRPr kumimoji="1" lang="zh-CN" altLang="en-US" dirty="0"/>
          </a:p>
        </p:txBody>
      </p:sp>
      <p:pic>
        <p:nvPicPr>
          <p:cNvPr id="16" name="图片 15" descr="Screen Shot 2017-06-29 at 7.16.14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700" y="2700866"/>
            <a:ext cx="2260600" cy="7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13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786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Guiding the Long-Short Term Memory Model for Image Caption Generation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054100" y="4826000"/>
            <a:ext cx="4419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altLang="zh-CN" i="1" dirty="0"/>
              <a:t>g</a:t>
            </a:r>
            <a:r>
              <a:rPr lang="en-US" altLang="zh-CN" dirty="0"/>
              <a:t> denotes the vector representation of </a:t>
            </a:r>
            <a:r>
              <a:rPr lang="en-US" altLang="zh-CN" dirty="0" smtClean="0"/>
              <a:t>semantic information</a:t>
            </a:r>
          </a:p>
          <a:p>
            <a:pPr marL="285750" indent="-285750" algn="just">
              <a:buFont typeface="Arial"/>
              <a:buChar char="•"/>
            </a:pPr>
            <a:r>
              <a:rPr lang="en-US" altLang="zh-CN" i="1" dirty="0"/>
              <a:t>g</a:t>
            </a:r>
            <a:r>
              <a:rPr lang="en-US" altLang="zh-CN" dirty="0" smtClean="0"/>
              <a:t> works </a:t>
            </a:r>
            <a:r>
              <a:rPr lang="en-US" altLang="zh-CN" dirty="0"/>
              <a:t>as a global guide during the </a:t>
            </a:r>
            <a:r>
              <a:rPr lang="en-US" altLang="zh-CN" dirty="0" smtClean="0"/>
              <a:t>caption generation and doesn’t depend </a:t>
            </a:r>
          </a:p>
          <a:p>
            <a:pPr algn="just"/>
            <a:r>
              <a:rPr lang="en-US" altLang="zh-CN" dirty="0"/>
              <a:t> </a:t>
            </a:r>
            <a:r>
              <a:rPr lang="en-US" altLang="zh-CN" dirty="0" smtClean="0"/>
              <a:t>   on </a:t>
            </a:r>
            <a:r>
              <a:rPr lang="en-US" altLang="zh-CN" dirty="0"/>
              <a:t>the </a:t>
            </a:r>
            <a:r>
              <a:rPr lang="en-US" altLang="zh-CN" dirty="0" smtClean="0"/>
              <a:t>time-step  </a:t>
            </a:r>
            <a:endParaRPr lang="en-US" altLang="zh-CN" dirty="0"/>
          </a:p>
          <a:p>
            <a:r>
              <a:rPr lang="en-US" altLang="zh-CN" dirty="0" smtClean="0"/>
              <a:t> </a:t>
            </a:r>
            <a:endParaRPr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 descr="Screen Shot 2017-06-29 at 11.33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2153124"/>
            <a:ext cx="4152900" cy="2221995"/>
          </a:xfrm>
          <a:prstGeom prst="rect">
            <a:avLst/>
          </a:prstGeom>
        </p:spPr>
      </p:pic>
      <p:pic>
        <p:nvPicPr>
          <p:cNvPr id="5" name="图片 4" descr="Screen Shot 2017-06-29 at 11.23.37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100" y="1320801"/>
            <a:ext cx="4023665" cy="327660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3524992" y="7843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>
                <a:solidFill>
                  <a:srgbClr val="3563A8"/>
                </a:solidFill>
              </a:rPr>
              <a:t>gLSTM</a:t>
            </a:r>
            <a:r>
              <a:rPr lang="en-US" altLang="zh-CN" sz="3200" b="1" dirty="0" smtClean="0">
                <a:solidFill>
                  <a:srgbClr val="3563A8"/>
                </a:solidFill>
              </a:rPr>
              <a:t>(Arxiv’15)  </a:t>
            </a:r>
            <a:r>
              <a:rPr lang="en-US" altLang="zh-CN" b="1" dirty="0" smtClean="0">
                <a:solidFill>
                  <a:srgbClr val="3563A8"/>
                </a:solidFill>
              </a:rPr>
              <a:t>24 </a:t>
            </a:r>
            <a:r>
              <a:rPr lang="en-US" altLang="zh-CN" b="1" dirty="0">
                <a:solidFill>
                  <a:srgbClr val="3563A8"/>
                </a:solidFill>
              </a:rPr>
              <a:t>citations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767045" y="1382246"/>
            <a:ext cx="31450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540500" y="48469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Get the helpful semantic information: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Semantic embedding guidance (</a:t>
            </a:r>
            <a:r>
              <a:rPr lang="en-US" altLang="zh-CN" dirty="0" err="1"/>
              <a:t>emb-gLSTM</a:t>
            </a:r>
            <a:r>
              <a:rPr lang="en-US" altLang="zh-CN" dirty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Using normalized CCA as the extra input </a:t>
            </a:r>
          </a:p>
        </p:txBody>
      </p:sp>
    </p:spTree>
    <p:extLst>
      <p:ext uri="{BB962C8B-B14F-4D97-AF65-F5344CB8AC3E}">
        <p14:creationId xmlns:p14="http://schemas.microsoft.com/office/powerpoint/2010/main" val="2115103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066800" y="1981200"/>
            <a:ext cx="5105400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en-US" altLang="zh-CN" dirty="0" smtClean="0"/>
              <a:t>Beam search with length normalize to remedy</a:t>
            </a:r>
          </a:p>
          <a:p>
            <a:r>
              <a:rPr lang="en-US" altLang="zh-CN" dirty="0" smtClean="0"/>
              <a:t>the bias towards short sentences</a:t>
            </a:r>
            <a:r>
              <a:rPr lang="en-US" altLang="zh-CN" dirty="0" smtClean="0">
                <a:sym typeface="Wingdings"/>
              </a:rPr>
              <a:t>:</a:t>
            </a:r>
          </a:p>
          <a:p>
            <a:endParaRPr lang="en-US" altLang="zh-CN" dirty="0">
              <a:sym typeface="Wingdings"/>
            </a:endParaRPr>
          </a:p>
          <a:p>
            <a:endParaRPr lang="en-US" altLang="zh-CN" dirty="0" smtClean="0">
              <a:sym typeface="Wingdings"/>
            </a:endParaRPr>
          </a:p>
          <a:p>
            <a:endParaRPr lang="en-US" altLang="zh-CN" dirty="0">
              <a:sym typeface="Wingdings"/>
            </a:endParaRPr>
          </a:p>
          <a:p>
            <a:pPr marL="285750" indent="-285750">
              <a:buFont typeface="Arial"/>
              <a:buChar char="•"/>
            </a:pPr>
            <a:r>
              <a:rPr lang="en-US" altLang="zh-CN" dirty="0" smtClean="0">
                <a:sym typeface="Wingdings"/>
              </a:rPr>
              <a:t>polynomial normalization            </a:t>
            </a:r>
          </a:p>
          <a:p>
            <a:endParaRPr lang="en-US" altLang="zh-CN" dirty="0">
              <a:sym typeface="Wingdings"/>
            </a:endParaRPr>
          </a:p>
          <a:p>
            <a:endParaRPr lang="en-US" altLang="zh-CN" dirty="0" smtClean="0">
              <a:sym typeface="Wingdings"/>
            </a:endParaRPr>
          </a:p>
          <a:p>
            <a:pPr marL="285750" indent="-285750">
              <a:buFont typeface="Arial"/>
              <a:buChar char="•"/>
            </a:pPr>
            <a:r>
              <a:rPr lang="en-US" altLang="zh-CN" dirty="0" smtClean="0">
                <a:sym typeface="Wingdings"/>
              </a:rPr>
              <a:t>Min-hinge normalization</a:t>
            </a:r>
          </a:p>
          <a:p>
            <a:pPr marL="285750" indent="-285750">
              <a:buFont typeface="Arial"/>
              <a:buChar char="•"/>
            </a:pPr>
            <a:endParaRPr lang="en-US" altLang="zh-CN" dirty="0">
              <a:sym typeface="Wingdings"/>
            </a:endParaRPr>
          </a:p>
          <a:p>
            <a:pPr marL="285750" indent="-285750">
              <a:buFont typeface="Arial"/>
              <a:buChar char="•"/>
            </a:pPr>
            <a:endParaRPr lang="en-US" altLang="zh-CN" dirty="0" smtClean="0">
              <a:sym typeface="Wingdings"/>
            </a:endParaRPr>
          </a:p>
          <a:p>
            <a:pPr marL="285750" indent="-285750">
              <a:buFont typeface="Arial"/>
              <a:buChar char="•"/>
            </a:pPr>
            <a:r>
              <a:rPr lang="en-US" altLang="zh-CN" dirty="0">
                <a:sym typeface="Wingdings"/>
              </a:rPr>
              <a:t>Gaussian normalization</a:t>
            </a:r>
          </a:p>
          <a:p>
            <a:endParaRPr lang="en-US" altLang="zh-CN" dirty="0" smtClean="0">
              <a:sym typeface="Wingdings"/>
            </a:endParaRPr>
          </a:p>
          <a:p>
            <a:pPr marL="285750" indent="-285750">
              <a:buFont typeface="Arial"/>
              <a:buChar char="•"/>
            </a:pPr>
            <a:endParaRPr lang="en-US" altLang="zh-CN" dirty="0">
              <a:sym typeface="Wingdings"/>
            </a:endParaRPr>
          </a:p>
          <a:p>
            <a:endParaRPr lang="en-US" altLang="zh-CN" dirty="0" smtClean="0">
              <a:sym typeface="Wingdings"/>
            </a:endParaRPr>
          </a:p>
          <a:p>
            <a:endParaRPr lang="en-US" altLang="zh-CN" dirty="0"/>
          </a:p>
          <a:p>
            <a:endParaRPr kumimoji="1" lang="zh-CN" altLang="en-US" dirty="0"/>
          </a:p>
        </p:txBody>
      </p:sp>
      <p:pic>
        <p:nvPicPr>
          <p:cNvPr id="5" name="图片 4" descr="Screen Shot 2017-06-29 at 11.23.37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965200"/>
            <a:ext cx="4460341" cy="3632199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2801092" y="7716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>
                <a:solidFill>
                  <a:srgbClr val="3563A8"/>
                </a:solidFill>
              </a:rPr>
              <a:t>gLSTM</a:t>
            </a:r>
            <a:r>
              <a:rPr lang="en-US" altLang="zh-CN" sz="3200" b="1" dirty="0" smtClean="0">
                <a:solidFill>
                  <a:srgbClr val="3563A8"/>
                </a:solidFill>
              </a:rPr>
              <a:t>(Conti.)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767045" y="1382246"/>
            <a:ext cx="31450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Screen Shot 2017-06-30 at 8.56.49 A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2701620"/>
            <a:ext cx="3432141" cy="930580"/>
          </a:xfrm>
          <a:prstGeom prst="rect">
            <a:avLst/>
          </a:prstGeom>
        </p:spPr>
      </p:pic>
      <p:pic>
        <p:nvPicPr>
          <p:cNvPr id="6" name="图片 5" descr="Screen Shot 2017-06-30 at 9.06.40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4093632"/>
            <a:ext cx="1257300" cy="325967"/>
          </a:xfrm>
          <a:prstGeom prst="rect">
            <a:avLst/>
          </a:prstGeom>
        </p:spPr>
      </p:pic>
      <p:pic>
        <p:nvPicPr>
          <p:cNvPr id="7" name="图片 6" descr="Screen Shot 2017-06-30 at 9.06.52 A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4924424"/>
            <a:ext cx="1828800" cy="333375"/>
          </a:xfrm>
          <a:prstGeom prst="rect">
            <a:avLst/>
          </a:prstGeom>
        </p:spPr>
      </p:pic>
      <p:pic>
        <p:nvPicPr>
          <p:cNvPr id="9" name="图片 8" descr="Screen Shot 2017-06-30 at 9.07.09 A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5733264"/>
            <a:ext cx="1574800" cy="362735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19100" y="6488668"/>
            <a:ext cx="786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Guiding the Long-Short Term Memory Model for Image Caption Generation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702300" y="4724400"/>
            <a:ext cx="48426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en-US" altLang="zh-CN" dirty="0" smtClean="0"/>
              <a:t>Compared with NIC:</a:t>
            </a:r>
          </a:p>
          <a:p>
            <a:r>
              <a:rPr kumimoji="1" lang="en-US" altLang="zh-CN" dirty="0" smtClean="0"/>
              <a:t>Less “drift away” of “lose track”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 smtClean="0"/>
              <a:t>Compared with </a:t>
            </a:r>
            <a:r>
              <a:rPr kumimoji="1" lang="en-US" altLang="zh-CN" dirty="0" err="1" smtClean="0"/>
              <a:t>soft&amp;hard</a:t>
            </a:r>
            <a:r>
              <a:rPr kumimoji="1" lang="en-US" altLang="zh-CN" dirty="0" smtClean="0"/>
              <a:t> attention:</a:t>
            </a:r>
          </a:p>
          <a:p>
            <a:r>
              <a:rPr kumimoji="1" lang="en-US" altLang="zh-CN" dirty="0" smtClean="0"/>
              <a:t>Uses global cues and doesn’t require location </a:t>
            </a:r>
          </a:p>
          <a:p>
            <a:r>
              <a:rPr kumimoji="1" lang="en-US" altLang="zh-CN" dirty="0" smtClean="0"/>
              <a:t>sampling both during training and testing.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835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7113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Image Caption Generation with Text-Conditional Semantic Attention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524992" y="7843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3563A8"/>
                </a:solidFill>
              </a:rPr>
              <a:t>Text-condition(CVPR’16)  </a:t>
            </a:r>
            <a:r>
              <a:rPr lang="en-US" altLang="zh-CN" b="1" dirty="0" smtClean="0">
                <a:solidFill>
                  <a:srgbClr val="3563A8"/>
                </a:solidFill>
              </a:rPr>
              <a:t>4 </a:t>
            </a:r>
            <a:r>
              <a:rPr lang="en-US" altLang="zh-CN" b="1" dirty="0">
                <a:solidFill>
                  <a:srgbClr val="3563A8"/>
                </a:solidFill>
              </a:rPr>
              <a:t>citations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330700" y="1382246"/>
            <a:ext cx="45085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Screen Shot 2017-07-01 at 5.25.51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100" y="2031024"/>
            <a:ext cx="6286499" cy="327757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6400" y="1879600"/>
            <a:ext cx="618951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Contributes: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 smtClean="0"/>
              <a:t>Learn context-related semantic guidance automatically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F</a:t>
            </a:r>
            <a:r>
              <a:rPr lang="en-US" altLang="zh-CN" dirty="0" smtClean="0"/>
              <a:t>irst apply </a:t>
            </a:r>
            <a:r>
              <a:rPr lang="en-US" altLang="zh-CN" dirty="0" err="1"/>
              <a:t>gLSTM</a:t>
            </a:r>
            <a:r>
              <a:rPr lang="en-US" altLang="zh-CN" dirty="0"/>
              <a:t> to image caption generation in 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an </a:t>
            </a:r>
            <a:r>
              <a:rPr lang="en-US" altLang="zh-CN" dirty="0"/>
              <a:t>end-to-end manner </a:t>
            </a:r>
            <a:endParaRPr lang="en-US" altLang="zh-CN" dirty="0" smtClean="0"/>
          </a:p>
          <a:p>
            <a:endParaRPr lang="en-US" altLang="zh-CN" dirty="0"/>
          </a:p>
          <a:p>
            <a:r>
              <a:rPr kumimoji="1" lang="en-US" altLang="zh-CN" dirty="0" smtClean="0"/>
              <a:t>Introduce a new guidance: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                   </a:t>
            </a:r>
          </a:p>
          <a:p>
            <a:r>
              <a:rPr lang="en-US" altLang="zh-CN" i="1" dirty="0"/>
              <a:t>g</a:t>
            </a:r>
            <a:r>
              <a:rPr lang="en-US" altLang="zh-CN" dirty="0"/>
              <a:t> represents the raw guidance feature (image features) 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 smtClean="0"/>
              <a:t>First train the </a:t>
            </a:r>
            <a:r>
              <a:rPr kumimoji="1" lang="en-US" altLang="zh-CN" dirty="0" err="1" smtClean="0"/>
              <a:t>gLSTM</a:t>
            </a:r>
            <a:r>
              <a:rPr kumimoji="1" lang="en-US" altLang="zh-CN" dirty="0" smtClean="0"/>
              <a:t>(left) model 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 smtClean="0"/>
              <a:t>Initial </a:t>
            </a:r>
            <a:r>
              <a:rPr kumimoji="1" lang="en-US" altLang="zh-CN" i="1" dirty="0" err="1" smtClean="0"/>
              <a:t>W</a:t>
            </a:r>
            <a:r>
              <a:rPr kumimoji="1" lang="en-US" altLang="zh-CN" baseline="-25000" dirty="0" err="1" smtClean="0"/>
              <a:t>c</a:t>
            </a:r>
            <a:r>
              <a:rPr kumimoji="1" lang="en-US" altLang="zh-CN" dirty="0" smtClean="0"/>
              <a:t> as all-one matrix then train the text-conditional</a:t>
            </a:r>
          </a:p>
          <a:p>
            <a:r>
              <a:rPr kumimoji="1" lang="en-US" altLang="zh-CN" dirty="0" smtClean="0"/>
              <a:t>    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model(right)</a:t>
            </a:r>
            <a:endParaRPr kumimoji="1" lang="zh-CN" altLang="en-US" dirty="0"/>
          </a:p>
        </p:txBody>
      </p:sp>
      <p:pic>
        <p:nvPicPr>
          <p:cNvPr id="8" name="图片 7" descr="Screen Shot 2017-07-01 at 5.30.58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" y="3462700"/>
            <a:ext cx="2476500" cy="74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78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What Value Do Explicit High Level Concepts Have in Vision to Language Problems? 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524992" y="7843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>
                <a:solidFill>
                  <a:srgbClr val="3563A8"/>
                </a:solidFill>
              </a:rPr>
              <a:t>Att</a:t>
            </a:r>
            <a:r>
              <a:rPr lang="en-US" altLang="zh-CN" sz="3200" b="1" dirty="0" smtClean="0">
                <a:solidFill>
                  <a:srgbClr val="3563A8"/>
                </a:solidFill>
              </a:rPr>
              <a:t>-CNN+LSTM(CVPR’16)  </a:t>
            </a:r>
            <a:r>
              <a:rPr lang="en-US" altLang="zh-CN" b="1" dirty="0">
                <a:solidFill>
                  <a:srgbClr val="3563A8"/>
                </a:solidFill>
              </a:rPr>
              <a:t>9</a:t>
            </a:r>
            <a:r>
              <a:rPr lang="en-US" altLang="zh-CN" b="1" dirty="0" smtClean="0">
                <a:solidFill>
                  <a:srgbClr val="3563A8"/>
                </a:solidFill>
              </a:rPr>
              <a:t> </a:t>
            </a:r>
            <a:r>
              <a:rPr lang="en-US" altLang="zh-CN" b="1" dirty="0">
                <a:solidFill>
                  <a:srgbClr val="3563A8"/>
                </a:solidFill>
              </a:rPr>
              <a:t>citations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216400" y="1382246"/>
            <a:ext cx="45847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15900" y="2463800"/>
            <a:ext cx="627940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Use an </a:t>
            </a:r>
            <a:r>
              <a:rPr lang="en-US" altLang="zh-CN" dirty="0"/>
              <a:t>explicit representation of attributes of the </a:t>
            </a:r>
            <a:r>
              <a:rPr lang="en-US" altLang="zh-CN" dirty="0" smtClean="0"/>
              <a:t>scene </a:t>
            </a:r>
          </a:p>
          <a:p>
            <a:r>
              <a:rPr lang="en-US" altLang="zh-CN" dirty="0" smtClean="0"/>
              <a:t>as high-level information similar to LSTM-A</a:t>
            </a:r>
            <a:endParaRPr kumimoji="1" lang="en-US" altLang="zh-CN" dirty="0" smtClean="0"/>
          </a:p>
          <a:p>
            <a:pPr marL="285750" indent="-285750">
              <a:buFont typeface="Arial"/>
              <a:buChar char="•"/>
            </a:pPr>
            <a:r>
              <a:rPr lang="en-US" altLang="zh-CN" dirty="0" smtClean="0"/>
              <a:t>Extract semantic attributes from training captions and 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build attribute vocabulary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 smtClean="0"/>
              <a:t>Treat attributes prediction as a multi-label classification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 problem and use deep CNN to get </a:t>
            </a:r>
            <a:r>
              <a:rPr lang="en-US" altLang="zh-CN" dirty="0"/>
              <a:t>the semantic </a:t>
            </a:r>
            <a:r>
              <a:rPr lang="en-US" altLang="zh-CN" dirty="0" smtClean="0"/>
              <a:t>attribute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en-US" altLang="zh-CN" dirty="0"/>
              <a:t>prediction probability </a:t>
            </a:r>
            <a:r>
              <a:rPr lang="en-US" altLang="zh-CN" i="1" dirty="0" err="1" smtClean="0">
                <a:latin typeface="Times"/>
                <a:cs typeface="Times"/>
              </a:rPr>
              <a:t>V</a:t>
            </a:r>
            <a:r>
              <a:rPr lang="en-US" altLang="zh-CN" i="1" baseline="-25000" dirty="0" err="1" smtClean="0">
                <a:latin typeface="Times"/>
                <a:cs typeface="Times"/>
              </a:rPr>
              <a:t>att</a:t>
            </a:r>
            <a:r>
              <a:rPr lang="en-US" altLang="zh-CN" dirty="0" smtClean="0">
                <a:latin typeface="Times"/>
                <a:cs typeface="Times"/>
              </a:rPr>
              <a:t>(</a:t>
            </a:r>
            <a:r>
              <a:rPr lang="en-US" altLang="zh-CN" i="1" dirty="0" smtClean="0">
                <a:latin typeface="Times"/>
                <a:cs typeface="Times"/>
              </a:rPr>
              <a:t>I</a:t>
            </a:r>
            <a:r>
              <a:rPr lang="en-US" altLang="zh-CN" dirty="0" smtClean="0">
                <a:latin typeface="Times"/>
                <a:cs typeface="Times"/>
              </a:rPr>
              <a:t>)</a:t>
            </a:r>
            <a:r>
              <a:rPr lang="en-US" altLang="zh-CN" dirty="0" smtClean="0"/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 The log-likelihood of the words </a:t>
            </a:r>
            <a:r>
              <a:rPr lang="en-US" altLang="zh-CN" dirty="0" smtClean="0"/>
              <a:t>can be written as</a:t>
            </a:r>
          </a:p>
          <a:p>
            <a:endParaRPr lang="en-US" altLang="zh-CN" dirty="0"/>
          </a:p>
          <a:p>
            <a:pPr marL="285750" indent="-285750">
              <a:buFont typeface="Arial"/>
              <a:buChar char="•"/>
            </a:pPr>
            <a:endParaRPr lang="en-US" altLang="zh-CN" dirty="0"/>
          </a:p>
          <a:p>
            <a:endParaRPr lang="en-US" altLang="zh-CN" dirty="0"/>
          </a:p>
        </p:txBody>
      </p:sp>
      <p:pic>
        <p:nvPicPr>
          <p:cNvPr id="2" name="图片 1" descr="Screen Shot 2017-07-01 at 9.37.31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300" y="1620370"/>
            <a:ext cx="5283200" cy="4399429"/>
          </a:xfrm>
          <a:prstGeom prst="rect">
            <a:avLst/>
          </a:prstGeom>
        </p:spPr>
      </p:pic>
      <p:pic>
        <p:nvPicPr>
          <p:cNvPr id="3" name="图片 2" descr="Screen Shot 2017-07-01 at 9.48.0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0" y="4723080"/>
            <a:ext cx="4822098" cy="81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93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78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What Value Do Explicit High Level Concepts Have in Vision to Language Problems? 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991592" y="7970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>
                <a:solidFill>
                  <a:srgbClr val="3563A8"/>
                </a:solidFill>
              </a:rPr>
              <a:t>Att</a:t>
            </a:r>
            <a:r>
              <a:rPr lang="en-US" altLang="zh-CN" sz="3200" b="1" dirty="0" smtClean="0">
                <a:solidFill>
                  <a:srgbClr val="3563A8"/>
                </a:solidFill>
              </a:rPr>
              <a:t>-CNN+LSTM(Conti.)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216400" y="1382246"/>
            <a:ext cx="45847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Screen Shot 2017-07-01 at 9.51.1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600" y="1464780"/>
            <a:ext cx="5791200" cy="489456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4174" y="2743200"/>
            <a:ext cx="515060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Language generators for different types of tasks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 </a:t>
            </a:r>
            <a:r>
              <a:rPr lang="en-US" altLang="zh-CN" dirty="0"/>
              <a:t>(a) </a:t>
            </a:r>
            <a:r>
              <a:rPr lang="en-US" altLang="zh-CN" dirty="0" smtClean="0"/>
              <a:t>Image Captioning</a:t>
            </a:r>
          </a:p>
          <a:p>
            <a:r>
              <a:rPr lang="en-US" altLang="zh-CN" dirty="0" smtClean="0"/>
              <a:t> </a:t>
            </a:r>
            <a:r>
              <a:rPr lang="en-US" altLang="zh-CN" dirty="0"/>
              <a:t>(b) VQA-single </a:t>
            </a:r>
            <a:r>
              <a:rPr lang="en-US" altLang="zh-CN" dirty="0" smtClean="0"/>
              <a:t>word</a:t>
            </a:r>
          </a:p>
          <a:p>
            <a:r>
              <a:rPr lang="en-US" altLang="zh-CN" dirty="0" smtClean="0"/>
              <a:t> </a:t>
            </a:r>
            <a:r>
              <a:rPr lang="en-US" altLang="zh-CN" dirty="0"/>
              <a:t>(c) VQA-sentence </a:t>
            </a:r>
          </a:p>
          <a:p>
            <a:r>
              <a:rPr kumimoji="1" lang="en-US" altLang="zh-CN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904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865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BOOSTING IMAGE CAPTIONING WITH ATTRIBUTES</a:t>
            </a:r>
            <a:r>
              <a:rPr lang="en-US" altLang="zh-CN" dirty="0"/>
              <a:t> 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524992" y="7843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3563A8"/>
                </a:solidFill>
              </a:rPr>
              <a:t>Boost(ICLR’16)  </a:t>
            </a:r>
            <a:r>
              <a:rPr lang="en-US" altLang="zh-CN" b="1" dirty="0" smtClean="0">
                <a:solidFill>
                  <a:srgbClr val="3563A8"/>
                </a:solidFill>
              </a:rPr>
              <a:t>8 </a:t>
            </a:r>
            <a:r>
              <a:rPr lang="en-US" altLang="zh-CN" b="1" dirty="0">
                <a:solidFill>
                  <a:srgbClr val="3563A8"/>
                </a:solidFill>
              </a:rPr>
              <a:t>citations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65700" y="1382246"/>
            <a:ext cx="31242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Screen Shot 2017-07-01 at 3.44.2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393" y="2133600"/>
            <a:ext cx="6484707" cy="284269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39700" y="2324100"/>
            <a:ext cx="540404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zh-CN" dirty="0" smtClean="0"/>
              <a:t>Using multiple </a:t>
            </a:r>
            <a:r>
              <a:rPr lang="en-US" altLang="zh-CN" dirty="0"/>
              <a:t>Instance Learning </a:t>
            </a:r>
            <a:r>
              <a:rPr lang="en-US" altLang="zh-CN" dirty="0" smtClean="0"/>
              <a:t>(</a:t>
            </a:r>
            <a:r>
              <a:rPr lang="en-US" altLang="zh-CN" dirty="0"/>
              <a:t>MIL) </a:t>
            </a:r>
            <a:r>
              <a:rPr lang="en-US" altLang="zh-CN" dirty="0" smtClean="0"/>
              <a:t>and treat</a:t>
            </a:r>
          </a:p>
          <a:p>
            <a:r>
              <a:rPr lang="en-US" altLang="zh-CN" dirty="0" smtClean="0"/>
              <a:t>    </a:t>
            </a:r>
            <a:r>
              <a:rPr lang="en-US" altLang="zh-CN" dirty="0"/>
              <a:t>the final image-</a:t>
            </a:r>
            <a:r>
              <a:rPr lang="en-US" altLang="zh-CN" dirty="0" smtClean="0"/>
              <a:t>level response </a:t>
            </a:r>
            <a:r>
              <a:rPr lang="en-US" altLang="zh-CN" dirty="0"/>
              <a:t>probabilities of </a:t>
            </a:r>
            <a:r>
              <a:rPr lang="en-US" altLang="zh-CN" dirty="0" smtClean="0"/>
              <a:t>all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en-US" altLang="zh-CN" dirty="0"/>
              <a:t>the attributes as A 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minimize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endParaRPr lang="en-US" altLang="zh-CN" dirty="0"/>
          </a:p>
          <a:p>
            <a:endParaRPr kumimoji="1" lang="en-US" altLang="zh-CN" dirty="0" smtClean="0"/>
          </a:p>
          <a:p>
            <a:pPr marL="285750" indent="-285750">
              <a:buFont typeface="Arial"/>
              <a:buChar char="•"/>
            </a:pPr>
            <a:r>
              <a:rPr kumimoji="1" lang="en-US" altLang="zh-CN" dirty="0" smtClean="0"/>
              <a:t>1,2,3: where to feed attributes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4,5: when to input attributes or image to LSTM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 smtClean="0"/>
              <a:t>3 and 5 have top performance</a:t>
            </a:r>
            <a:endParaRPr kumimoji="1" lang="zh-CN" altLang="en-US" dirty="0"/>
          </a:p>
        </p:txBody>
      </p:sp>
      <p:pic>
        <p:nvPicPr>
          <p:cNvPr id="9" name="图片 8" descr="Screen Shot 2017-07-01 at 3.51.3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00" y="3475956"/>
            <a:ext cx="3187700" cy="35944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92100" y="1892300"/>
            <a:ext cx="404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Use semantic attributes as extra input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58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93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Knowing When to Look: Adaptive Attention via A Visual Sentinel for Image Captioning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5600" y="2908300"/>
            <a:ext cx="441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zh-CN" dirty="0" smtClean="0"/>
              <a:t>No-visual information such as “the” 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 smtClean="0"/>
              <a:t>Visual word which can be predict reliably from the language model.</a:t>
            </a:r>
          </a:p>
          <a:p>
            <a:pPr marL="285750" indent="-285750">
              <a:buFont typeface="Arial"/>
              <a:buChar char="•"/>
            </a:pPr>
            <a:endParaRPr lang="en-US" altLang="zh-CN" dirty="0" smtClean="0"/>
          </a:p>
          <a:p>
            <a:endParaRPr lang="en-US" altLang="zh-CN" dirty="0"/>
          </a:p>
          <a:p>
            <a:r>
              <a:rPr kumimoji="1" lang="en-US" altLang="zh-CN" dirty="0" smtClean="0"/>
              <a:t>Contributes: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 smtClean="0"/>
              <a:t>A new spatial attention model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dirty="0" smtClean="0"/>
              <a:t>Decide when to look at the image</a:t>
            </a:r>
            <a:endParaRPr kumimoji="1"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3524992" y="784334"/>
            <a:ext cx="77780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3563A8"/>
                </a:solidFill>
              </a:rPr>
              <a:t>Knowing when to look(CVPR’17)  </a:t>
            </a:r>
            <a:r>
              <a:rPr lang="en-US" altLang="zh-CN" b="1" dirty="0" smtClean="0">
                <a:solidFill>
                  <a:srgbClr val="3563A8"/>
                </a:solidFill>
              </a:rPr>
              <a:t>15 citations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784600" y="1382246"/>
            <a:ext cx="59182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Screen Shot 2017-07-01 at 1.09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280" y="1727200"/>
            <a:ext cx="7092520" cy="40005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68300" y="2489200"/>
            <a:ext cx="4162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</a:t>
            </a:r>
            <a:r>
              <a:rPr kumimoji="1" lang="en-US" altLang="zh-CN" dirty="0" smtClean="0"/>
              <a:t>mage information is not needed when: 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551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893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Knowing When to Look: Adaptive Attention via A Visual Sentinel for Image Captioning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724892" y="8097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3563A8"/>
                </a:solidFill>
              </a:rPr>
              <a:t>When to look(Conti.)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330701" y="1382246"/>
            <a:ext cx="42037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54100" y="1701800"/>
            <a:ext cx="4174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Model (b) compared with </a:t>
            </a:r>
            <a:r>
              <a:rPr kumimoji="1" lang="en-US" altLang="zh-CN" dirty="0" err="1" smtClean="0"/>
              <a:t>s&amp;h</a:t>
            </a:r>
            <a:r>
              <a:rPr kumimoji="1" lang="en-US" altLang="zh-CN" dirty="0" smtClean="0"/>
              <a:t> attend(a) </a:t>
            </a:r>
            <a:endParaRPr kumimoji="1" lang="zh-CN" altLang="en-US" dirty="0"/>
          </a:p>
        </p:txBody>
      </p:sp>
      <p:pic>
        <p:nvPicPr>
          <p:cNvPr id="4" name="图片 3" descr="Screen Shot 2017-07-01 at 1.18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2146300"/>
            <a:ext cx="3924300" cy="206025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41400" y="4191000"/>
            <a:ext cx="2275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Add “visual sentinel”</a:t>
            </a:r>
            <a:endParaRPr kumimoji="1" lang="zh-CN" altLang="en-US" dirty="0"/>
          </a:p>
        </p:txBody>
      </p:sp>
      <p:pic>
        <p:nvPicPr>
          <p:cNvPr id="8" name="图片 7" descr="Screen Shot 2017-07-01 at 1.18.15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4448576"/>
            <a:ext cx="3289300" cy="196492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545319" y="1753801"/>
            <a:ext cx="2998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Calculate context </a:t>
            </a:r>
            <a:r>
              <a:rPr lang="en-US" altLang="zh-CN" dirty="0"/>
              <a:t>vector </a:t>
            </a:r>
            <a:r>
              <a:rPr lang="en-US" altLang="zh-CN" dirty="0" err="1"/>
              <a:t>c</a:t>
            </a:r>
            <a:r>
              <a:rPr lang="en-US" altLang="zh-CN" i="1" baseline="-25000" dirty="0" err="1"/>
              <a:t>t</a:t>
            </a:r>
            <a:r>
              <a:rPr lang="en-US" altLang="zh-CN" dirty="0"/>
              <a:t> </a:t>
            </a:r>
            <a:r>
              <a:rPr lang="en-US" altLang="zh-CN" dirty="0" smtClean="0"/>
              <a:t>:</a:t>
            </a:r>
            <a:endParaRPr lang="zh-CN" altLang="en-US" dirty="0"/>
          </a:p>
        </p:txBody>
      </p:sp>
      <p:pic>
        <p:nvPicPr>
          <p:cNvPr id="10" name="图片 9" descr="Screen Shot 2017-07-01 at 1.21.17 PM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06"/>
          <a:stretch/>
        </p:blipFill>
        <p:spPr>
          <a:xfrm>
            <a:off x="5664200" y="5861524"/>
            <a:ext cx="1574800" cy="310675"/>
          </a:xfrm>
          <a:prstGeom prst="rect">
            <a:avLst/>
          </a:prstGeom>
        </p:spPr>
      </p:pic>
      <p:pic>
        <p:nvPicPr>
          <p:cNvPr id="11" name="图片 10" descr="Screen Shot 2017-07-01 at 1.21.34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3225800"/>
            <a:ext cx="2971800" cy="495300"/>
          </a:xfrm>
          <a:prstGeom prst="rect">
            <a:avLst/>
          </a:prstGeom>
        </p:spPr>
      </p:pic>
      <p:pic>
        <p:nvPicPr>
          <p:cNvPr id="13" name="图片 12" descr="Screen Shot 2017-07-01 at 1.21.04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677" y="5435600"/>
            <a:ext cx="4178589" cy="393700"/>
          </a:xfrm>
          <a:prstGeom prst="rect">
            <a:avLst/>
          </a:prstGeom>
        </p:spPr>
      </p:pic>
      <p:pic>
        <p:nvPicPr>
          <p:cNvPr id="14" name="图片 13" descr="Screen Shot 2017-07-01 at 1.20.57 PM.png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0" y="2135888"/>
            <a:ext cx="2578100" cy="531111"/>
          </a:xfrm>
          <a:prstGeom prst="rect">
            <a:avLst/>
          </a:prstGeom>
        </p:spPr>
      </p:pic>
      <p:pic>
        <p:nvPicPr>
          <p:cNvPr id="15" name="图片 14" descr="Screen Shot 2017-07-01 at 1.20.42 PM.png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0" y="2694036"/>
            <a:ext cx="1536700" cy="773064"/>
          </a:xfrm>
          <a:prstGeom prst="rect">
            <a:avLst/>
          </a:prstGeom>
        </p:spPr>
      </p:pic>
      <p:pic>
        <p:nvPicPr>
          <p:cNvPr id="16" name="图片 15" descr="Screen Shot 2017-07-01 at 1.20.32 PM.png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00" y="2166556"/>
            <a:ext cx="3505200" cy="665544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600700" y="3556000"/>
            <a:ext cx="3468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</a:t>
            </a:r>
            <a:r>
              <a:rPr lang="en-US" altLang="zh-CN" dirty="0" smtClean="0"/>
              <a:t>btain “</a:t>
            </a:r>
            <a:r>
              <a:rPr lang="en-US" altLang="zh-CN" dirty="0"/>
              <a:t>visual sentinel” vector </a:t>
            </a:r>
            <a:r>
              <a:rPr lang="en-US" altLang="zh-CN" dirty="0" err="1"/>
              <a:t>s</a:t>
            </a:r>
            <a:r>
              <a:rPr lang="en-US" altLang="zh-CN" i="1" baseline="-25000" dirty="0" err="1"/>
              <a:t>t</a:t>
            </a:r>
            <a:r>
              <a:rPr lang="en-US" altLang="zh-CN" dirty="0"/>
              <a:t> </a:t>
            </a:r>
          </a:p>
          <a:p>
            <a:endParaRPr kumimoji="1" lang="zh-CN" altLang="en-US" dirty="0"/>
          </a:p>
        </p:txBody>
      </p:sp>
      <p:pic>
        <p:nvPicPr>
          <p:cNvPr id="19" name="图片 18" descr="Screen Shot 2017-07-01 at 1.20.52 PM.png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00" y="3883450"/>
            <a:ext cx="3352800" cy="79015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5651500" y="4724400"/>
            <a:ext cx="3049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</a:t>
            </a:r>
            <a:r>
              <a:rPr kumimoji="1" lang="en-US" altLang="zh-CN" dirty="0" smtClean="0"/>
              <a:t>here </a:t>
            </a:r>
            <a:r>
              <a:rPr kumimoji="1" lang="en-US" altLang="zh-CN" dirty="0" err="1" smtClean="0"/>
              <a:t>m</a:t>
            </a:r>
            <a:r>
              <a:rPr kumimoji="1" lang="en-US" altLang="zh-CN" i="1" baseline="-25000" dirty="0" err="1" smtClean="0"/>
              <a:t>t</a:t>
            </a:r>
            <a:r>
              <a:rPr kumimoji="1" lang="en-US" altLang="zh-CN" dirty="0" smtClean="0"/>
              <a:t> is the memory cell</a:t>
            </a:r>
            <a:endParaRPr kumimoji="1"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9436100" y="1739900"/>
            <a:ext cx="2391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The mixture model is:</a:t>
            </a:r>
            <a:endParaRPr kumimoji="1"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5689600" y="5080000"/>
            <a:ext cx="154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calculate</a:t>
            </a:r>
            <a:r>
              <a:rPr kumimoji="1" lang="zh-CN" altLang="en-US" b="1" i="1" dirty="0" smtClean="0"/>
              <a:t>β</a:t>
            </a:r>
            <a:r>
              <a:rPr kumimoji="1" lang="en-US" altLang="zh-CN" i="1" baseline="-25000" dirty="0" smtClean="0"/>
              <a:t>t </a:t>
            </a:r>
            <a:r>
              <a:rPr kumimoji="1" lang="en-US" altLang="zh-CN" dirty="0" smtClean="0"/>
              <a:t>:</a:t>
            </a:r>
            <a:endParaRPr kumimoji="1" lang="zh-CN" altLang="en-US" i="1" baseline="-25000" dirty="0"/>
          </a:p>
        </p:txBody>
      </p:sp>
      <p:sp>
        <p:nvSpPr>
          <p:cNvPr id="25" name="文本框 24"/>
          <p:cNvSpPr txBox="1"/>
          <p:nvPr/>
        </p:nvSpPr>
        <p:spPr>
          <a:xfrm>
            <a:off x="9461500" y="2578100"/>
            <a:ext cx="19672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The probability </a:t>
            </a:r>
            <a:r>
              <a:rPr lang="en-US" altLang="zh-CN" dirty="0" smtClean="0"/>
              <a:t>of </a:t>
            </a:r>
          </a:p>
          <a:p>
            <a:r>
              <a:rPr lang="en-US" altLang="zh-CN" dirty="0" smtClean="0"/>
              <a:t> possible words: </a:t>
            </a: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3726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3677392" y="7843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3563A8"/>
                </a:solidFill>
              </a:rPr>
              <a:t>catalogue</a:t>
            </a:r>
            <a:endParaRPr lang="zh-CN" altLang="en-US" sz="3200" b="1" dirty="0">
              <a:solidFill>
                <a:srgbClr val="3563A8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764672" y="1426422"/>
            <a:ext cx="2683823" cy="47501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21447897">
            <a:off x="184867" y="2239833"/>
            <a:ext cx="3829376" cy="3244766"/>
          </a:xfrm>
          <a:prstGeom prst="triangle">
            <a:avLst/>
          </a:prstGeom>
          <a:noFill/>
          <a:ln w="76200" cmpd="sng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kumimoji="1" lang="en-US" altLang="zh-CN" sz="3600" b="1" dirty="0" smtClean="0">
              <a:solidFill>
                <a:srgbClr val="10253F"/>
              </a:solidFill>
            </a:endParaRPr>
          </a:p>
          <a:p>
            <a:pPr algn="ctr"/>
            <a:r>
              <a:rPr kumimoji="1" lang="en-US" altLang="zh-CN" sz="2600" b="1" dirty="0" smtClean="0">
                <a:solidFill>
                  <a:srgbClr val="10253F"/>
                </a:solidFill>
              </a:rPr>
              <a:t>Introduction</a:t>
            </a:r>
            <a:endParaRPr kumimoji="1" lang="zh-CN" altLang="en-US" sz="2600" b="1" dirty="0" smtClean="0">
              <a:solidFill>
                <a:srgbClr val="10253F"/>
              </a:solidFill>
            </a:endParaRPr>
          </a:p>
          <a:p>
            <a:pPr algn="ctr"/>
            <a:endParaRPr kumimoji="1" lang="zh-CN" altLang="en-US" dirty="0"/>
          </a:p>
        </p:txBody>
      </p:sp>
      <p:sp>
        <p:nvSpPr>
          <p:cNvPr id="73" name="等腰三角形 72"/>
          <p:cNvSpPr/>
          <p:nvPr/>
        </p:nvSpPr>
        <p:spPr>
          <a:xfrm rot="21083465">
            <a:off x="3445864" y="1861344"/>
            <a:ext cx="4157614" cy="3481454"/>
          </a:xfrm>
          <a:prstGeom prst="triangle">
            <a:avLst/>
          </a:prstGeom>
          <a:noFill/>
          <a:ln w="76200" cmpd="sng">
            <a:solidFill>
              <a:srgbClr val="6C93B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kumimoji="1" lang="en-US" altLang="zh-CN" sz="2700" dirty="0" smtClean="0">
              <a:solidFill>
                <a:srgbClr val="10253F"/>
              </a:solidFill>
            </a:endParaRPr>
          </a:p>
          <a:p>
            <a:pPr algn="ctr"/>
            <a:r>
              <a:rPr kumimoji="1" lang="en-US" altLang="zh-CN" sz="2700" dirty="0" smtClean="0">
                <a:solidFill>
                  <a:srgbClr val="10253F"/>
                </a:solidFill>
              </a:rPr>
              <a:t>methods</a:t>
            </a:r>
            <a:endParaRPr kumimoji="1" lang="zh-CN" altLang="en-US" sz="2700" dirty="0">
              <a:solidFill>
                <a:srgbClr val="10253F"/>
              </a:solidFill>
            </a:endParaRPr>
          </a:p>
        </p:txBody>
      </p:sp>
      <p:sp>
        <p:nvSpPr>
          <p:cNvPr id="74" name="等腰三角形 73"/>
          <p:cNvSpPr/>
          <p:nvPr/>
        </p:nvSpPr>
        <p:spPr>
          <a:xfrm rot="1203680">
            <a:off x="7120144" y="1049617"/>
            <a:ext cx="5253346" cy="4606741"/>
          </a:xfrm>
          <a:prstGeom prst="triangle">
            <a:avLst/>
          </a:prstGeom>
          <a:noFill/>
          <a:ln w="76200" cmpd="sng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2700" dirty="0" smtClean="0">
                <a:solidFill>
                  <a:srgbClr val="10253F"/>
                </a:solidFill>
              </a:rPr>
              <a:t>Evaluation metrics &amp; dataset</a:t>
            </a:r>
            <a:endParaRPr kumimoji="1" lang="zh-CN" altLang="en-US" sz="2700" dirty="0">
              <a:solidFill>
                <a:srgbClr val="1025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27843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522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Self-critical Sequence Training for Image Captioning </a:t>
            </a:r>
          </a:p>
          <a:p>
            <a:endParaRPr lang="en-US" altLang="zh-CN" dirty="0">
              <a:solidFill>
                <a:srgbClr val="7F7F7F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724892" y="809734"/>
            <a:ext cx="72446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3563A8"/>
                </a:solidFill>
              </a:rPr>
              <a:t>SCST(CVPR’17)  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330701" y="1382246"/>
            <a:ext cx="42037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Screen Shot 2017-08-24 at 6.23.34 P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686" y="1993900"/>
            <a:ext cx="6614213" cy="316229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6900" y="1955800"/>
            <a:ext cx="500915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Problems to solve: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 smtClean="0"/>
              <a:t>mismatch </a:t>
            </a:r>
            <a:r>
              <a:rPr lang="en-US" altLang="zh-CN" dirty="0"/>
              <a:t>between training and </a:t>
            </a:r>
            <a:r>
              <a:rPr lang="en-US" altLang="zh-CN" dirty="0" smtClean="0"/>
              <a:t>testing</a:t>
            </a:r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trained using the cross entropy loss, </a:t>
            </a:r>
            <a:r>
              <a:rPr lang="en-US" altLang="zh-CN" dirty="0" smtClean="0"/>
              <a:t>while</a:t>
            </a:r>
          </a:p>
          <a:p>
            <a:r>
              <a:rPr lang="en-US" altLang="zh-CN" dirty="0" smtClean="0"/>
              <a:t>typically </a:t>
            </a:r>
            <a:r>
              <a:rPr lang="en-US" altLang="zh-CN" dirty="0"/>
              <a:t>evaluated at test time using </a:t>
            </a:r>
            <a:r>
              <a:rPr lang="en-US" altLang="zh-CN" dirty="0" smtClean="0"/>
              <a:t>discrete</a:t>
            </a:r>
          </a:p>
          <a:p>
            <a:r>
              <a:rPr lang="en-US" altLang="zh-CN" dirty="0" smtClean="0"/>
              <a:t> </a:t>
            </a:r>
            <a:r>
              <a:rPr lang="en-US" altLang="zh-CN" dirty="0"/>
              <a:t>and non-differentiable NLP metrics 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Solution:</a:t>
            </a:r>
          </a:p>
          <a:p>
            <a:r>
              <a:rPr lang="en-US" altLang="zh-CN" dirty="0"/>
              <a:t>baseline the REINFORCE algorithm with </a:t>
            </a:r>
            <a:endParaRPr lang="en-US" altLang="zh-CN" dirty="0" smtClean="0"/>
          </a:p>
          <a:p>
            <a:r>
              <a:rPr lang="en-US" altLang="zh-CN" dirty="0" smtClean="0"/>
              <a:t>the </a:t>
            </a:r>
            <a:r>
              <a:rPr lang="en-US" altLang="zh-CN" dirty="0"/>
              <a:t>reward obtained by the current </a:t>
            </a:r>
            <a:r>
              <a:rPr lang="en-US" altLang="zh-CN" dirty="0" smtClean="0"/>
              <a:t>model</a:t>
            </a:r>
          </a:p>
          <a:p>
            <a:r>
              <a:rPr lang="en-US" altLang="zh-CN" dirty="0" smtClean="0"/>
              <a:t>under </a:t>
            </a:r>
            <a:r>
              <a:rPr lang="en-US" altLang="zh-CN" dirty="0"/>
              <a:t>the inference algorithm used at test time </a:t>
            </a:r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 </a:t>
            </a:r>
            <a:endParaRPr lang="en-US" altLang="zh-CN" dirty="0"/>
          </a:p>
          <a:p>
            <a:endParaRPr kumimoji="1" lang="zh-CN" altLang="en-US" dirty="0"/>
          </a:p>
        </p:txBody>
      </p:sp>
      <p:pic>
        <p:nvPicPr>
          <p:cNvPr id="27" name="图片 26" descr="Screen Shot 2017-08-24 at 8.41.2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883151"/>
            <a:ext cx="3708400" cy="57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18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4769592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3563A8"/>
                </a:solidFill>
              </a:rPr>
              <a:t>    Results</a:t>
            </a:r>
            <a:endParaRPr lang="en-US" altLang="zh-CN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3706195"/>
              </p:ext>
            </p:extLst>
          </p:nvPr>
        </p:nvGraphicFramePr>
        <p:xfrm>
          <a:off x="2209800" y="2218266"/>
          <a:ext cx="8068505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5000"/>
                <a:gridCol w="965200"/>
                <a:gridCol w="914400"/>
                <a:gridCol w="1090790"/>
                <a:gridCol w="1079500"/>
                <a:gridCol w="1021415"/>
                <a:gridCol w="1092200"/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CIDEr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Meteor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BLEU-1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BLEU-2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BLEU-3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BLEU-4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NIC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0.943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0.254</a:t>
                      </a:r>
                      <a:endParaRPr lang="zh-CN" altLang="en-US" dirty="0" smtClean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0.713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0.542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0.407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0.309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MS Captivator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0.912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0.291</a:t>
                      </a:r>
                      <a:endParaRPr lang="zh-CN" altLang="en-US" dirty="0" smtClean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0.695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0.291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Soft-attention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0.239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0.707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0.492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0.344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0.243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Hard-attention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-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0.718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0.504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0.357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tx2"/>
                          </a:solidFill>
                        </a:rPr>
                        <a:t>gLSTM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0.677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0.204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0.647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0.459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0.311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0.214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Text-condition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0.959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0.245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0.72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0.546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0.404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0.298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tx2"/>
                          </a:solidFill>
                        </a:rPr>
                        <a:t>Att</a:t>
                      </a:r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-CNN-LSTM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0.94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0.74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0.56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0.42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0.31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LSTM-A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0.986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0.251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0.73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0.565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0.429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0.325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When</a:t>
                      </a:r>
                      <a:r>
                        <a:rPr lang="en-US" altLang="zh-CN" baseline="0" dirty="0" smtClean="0">
                          <a:solidFill>
                            <a:schemeClr val="tx2"/>
                          </a:solidFill>
                        </a:rPr>
                        <a:t> to look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1.085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0.266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0.742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0.58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0.439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2"/>
                          </a:solidFill>
                        </a:rPr>
                        <a:t>0.332</a:t>
                      </a:r>
                      <a:endParaRPr lang="zh-CN" alt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4660900" y="1752600"/>
            <a:ext cx="3122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      Result on COCO dataset  </a:t>
            </a:r>
            <a:endParaRPr kumimoji="1"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190500" y="6488668"/>
            <a:ext cx="11709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7F7F7F"/>
                </a:solidFill>
              </a:rPr>
              <a:t>Data from </a:t>
            </a:r>
            <a:r>
              <a:rPr lang="en-US" altLang="zh-CN" i="1" dirty="0">
                <a:solidFill>
                  <a:srgbClr val="7F7F7F"/>
                </a:solidFill>
              </a:rPr>
              <a:t>http://</a:t>
            </a:r>
            <a:r>
              <a:rPr lang="en-US" altLang="zh-CN" i="1" dirty="0" err="1">
                <a:solidFill>
                  <a:srgbClr val="7F7F7F"/>
                </a:solidFill>
              </a:rPr>
              <a:t>mscoco.org</a:t>
            </a:r>
            <a:r>
              <a:rPr lang="en-US" altLang="zh-CN" i="1" dirty="0">
                <a:solidFill>
                  <a:srgbClr val="7F7F7F"/>
                </a:solidFill>
              </a:rPr>
              <a:t>/dataset/#captions-leaderboard</a:t>
            </a:r>
            <a:endParaRPr lang="zh-CN" alt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08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4769592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3563A8"/>
                </a:solidFill>
              </a:rPr>
              <a:t> Experiments</a:t>
            </a:r>
            <a:endParaRPr lang="en-US" altLang="zh-CN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004714"/>
              </p:ext>
            </p:extLst>
          </p:nvPr>
        </p:nvGraphicFramePr>
        <p:xfrm>
          <a:off x="1765300" y="1799166"/>
          <a:ext cx="8684986" cy="40135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9986"/>
                <a:gridCol w="4445000"/>
              </a:tblGrid>
              <a:tr h="588434">
                <a:tc>
                  <a:txBody>
                    <a:bodyPr/>
                    <a:lstStyle/>
                    <a:p>
                      <a:r>
                        <a:rPr kumimoji="1" lang="en-US" altLang="zh-CN" dirty="0" smtClean="0"/>
                        <a:t>Train set: 8000 images, 5 describing sentences in Chinese for each</a:t>
                      </a:r>
                    </a:p>
                    <a:p>
                      <a:r>
                        <a:rPr kumimoji="1" lang="en-US" altLang="zh-CN" dirty="0" smtClean="0"/>
                        <a:t>Validation set: 2000 images, 5 describing sentences in Chinese for each</a:t>
                      </a:r>
                    </a:p>
                    <a:p>
                      <a:r>
                        <a:rPr kumimoji="1" lang="en-US" altLang="zh-CN" dirty="0" smtClean="0"/>
                        <a:t>Test set: 1000 images</a:t>
                      </a:r>
                      <a:endParaRPr kumimoji="1"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 smtClean="0"/>
                        <a:t>Train set: </a:t>
                      </a:r>
                      <a:r>
                        <a:rPr lang="en-US" altLang="zh-CN" dirty="0" smtClean="0">
                          <a:solidFill>
                            <a:schemeClr val="bg1"/>
                          </a:solidFill>
                        </a:rPr>
                        <a:t>82783</a:t>
                      </a:r>
                      <a:r>
                        <a:rPr lang="en-US" altLang="zh-CN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kumimoji="1" lang="en-US" altLang="zh-CN" dirty="0" smtClean="0"/>
                        <a:t>images, 5 describing sentences in Chinese for each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 smtClean="0"/>
                        <a:t>Validation set: </a:t>
                      </a:r>
                      <a:r>
                        <a:rPr lang="en-US" altLang="zh-CN" dirty="0" smtClean="0">
                          <a:solidFill>
                            <a:srgbClr val="FFFFFF"/>
                          </a:solidFill>
                        </a:rPr>
                        <a:t>40504</a:t>
                      </a:r>
                      <a:r>
                        <a:rPr lang="en-US" altLang="zh-CN" baseline="0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kumimoji="1" lang="en-US" altLang="zh-CN" dirty="0" smtClean="0"/>
                        <a:t>images, 5 describing sentences in Chinese for each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 smtClean="0"/>
                        <a:t>Test set: </a:t>
                      </a:r>
                      <a:r>
                        <a:rPr lang="en-US" altLang="zh-CN" dirty="0" smtClean="0">
                          <a:solidFill>
                            <a:srgbClr val="FFFFFF"/>
                          </a:solidFill>
                        </a:rPr>
                        <a:t>40775</a:t>
                      </a:r>
                      <a:r>
                        <a:rPr lang="en-US" altLang="zh-CN" baseline="0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kumimoji="1" lang="en-US" altLang="zh-CN" dirty="0" smtClean="0"/>
                        <a:t>images</a:t>
                      </a:r>
                      <a:endParaRPr kumimoji="1"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</a:tr>
              <a:tr h="49728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altLang="zh-CN" dirty="0" smtClean="0"/>
                        <a:t>Embedding size: 256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altLang="zh-CN" dirty="0" smtClean="0"/>
                        <a:t>Platform: </a:t>
                      </a:r>
                      <a:r>
                        <a:rPr lang="en-US" altLang="zh-CN" dirty="0" err="1" smtClean="0"/>
                        <a:t>Keras</a:t>
                      </a:r>
                      <a:endParaRPr lang="zh-CN" altLang="en-US" dirty="0"/>
                    </a:p>
                  </a:txBody>
                  <a:tcPr/>
                </a:tc>
              </a:tr>
              <a:tr h="49728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altLang="zh-CN" dirty="0" smtClean="0"/>
                        <a:t>Train</a:t>
                      </a:r>
                      <a:r>
                        <a:rPr lang="en-US" altLang="zh-CN" baseline="0" dirty="0" smtClean="0"/>
                        <a:t> on NVIDIA GPU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altLang="zh-CN" dirty="0" smtClean="0"/>
                        <a:t>Number of layers: 1</a:t>
                      </a:r>
                      <a:endParaRPr lang="zh-CN" altLang="en-US" dirty="0" smtClean="0"/>
                    </a:p>
                  </a:txBody>
                  <a:tcPr/>
                </a:tc>
              </a:tr>
              <a:tr h="49728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altLang="zh-CN" dirty="0" smtClean="0"/>
                        <a:t>Batch size: 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altLang="zh-CN" dirty="0" smtClean="0"/>
                        <a:t>Optimization: SGD</a:t>
                      </a:r>
                      <a:endParaRPr lang="zh-CN" altLang="en-US" dirty="0"/>
                    </a:p>
                  </a:txBody>
                  <a:tcPr/>
                </a:tc>
              </a:tr>
              <a:tr h="49728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altLang="zh-CN" dirty="0" smtClean="0"/>
                        <a:t>Inference</a:t>
                      </a:r>
                      <a:r>
                        <a:rPr lang="en-US" altLang="zh-CN" baseline="0" dirty="0" smtClean="0"/>
                        <a:t> : greedy &amp; beam size of 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655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4769592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3563A8"/>
                </a:solidFill>
              </a:rPr>
              <a:t>    Results</a:t>
            </a:r>
            <a:endParaRPr lang="en-US" altLang="zh-CN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333500" y="1828800"/>
            <a:ext cx="217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Some good results: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110" r="10269" b="15327"/>
          <a:stretch/>
        </p:blipFill>
        <p:spPr>
          <a:xfrm>
            <a:off x="398073" y="2294100"/>
            <a:ext cx="3755352" cy="311247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/>
          <a:srcRect l="12605" t="9991" r="10364" b="16433"/>
          <a:stretch/>
        </p:blipFill>
        <p:spPr>
          <a:xfrm>
            <a:off x="4269650" y="2703286"/>
            <a:ext cx="3596336" cy="25762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/>
          <a:srcRect l="12723" t="6547" r="10268" b="11310"/>
          <a:stretch/>
        </p:blipFill>
        <p:spPr>
          <a:xfrm>
            <a:off x="8023677" y="2376713"/>
            <a:ext cx="3787322" cy="302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7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4769592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3563A8"/>
                </a:solidFill>
              </a:rPr>
              <a:t>    Results</a:t>
            </a:r>
            <a:endParaRPr lang="en-US" altLang="zh-CN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333500" y="1828800"/>
            <a:ext cx="212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Some poor results: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500" t="6845" r="10045" b="11607"/>
          <a:stretch/>
        </p:blipFill>
        <p:spPr>
          <a:xfrm>
            <a:off x="235856" y="2739571"/>
            <a:ext cx="4411497" cy="34834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/>
          <a:srcRect l="27009" t="5952" r="23883" b="11607"/>
          <a:stretch/>
        </p:blipFill>
        <p:spPr>
          <a:xfrm>
            <a:off x="8200572" y="925286"/>
            <a:ext cx="3991428" cy="502557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/>
          <a:srcRect l="29464" t="6846" r="26339" b="11012"/>
          <a:stretch/>
        </p:blipFill>
        <p:spPr>
          <a:xfrm>
            <a:off x="5279571" y="1673542"/>
            <a:ext cx="3120572" cy="434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73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4769592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3563A8"/>
                </a:solidFill>
              </a:rPr>
              <a:t>    Results</a:t>
            </a:r>
            <a:endParaRPr lang="en-US" altLang="zh-CN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333500" y="1828800"/>
            <a:ext cx="217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Some good results:</a:t>
            </a:r>
            <a:endParaRPr kumimoji="1" lang="zh-CN" altLang="en-US" dirty="0"/>
          </a:p>
        </p:txBody>
      </p:sp>
      <p:pic>
        <p:nvPicPr>
          <p:cNvPr id="26" name="图片 2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818" y="2695379"/>
            <a:ext cx="2830123" cy="277615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矩形 26"/>
          <p:cNvSpPr/>
          <p:nvPr/>
        </p:nvSpPr>
        <p:spPr>
          <a:xfrm>
            <a:off x="4908915" y="2565824"/>
            <a:ext cx="203132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Beam size 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zh-CN" dirty="0"/>
              <a:t>房间里有一张大床</a:t>
            </a:r>
            <a:endParaRPr lang="en-US" altLang="zh-CN" dirty="0"/>
          </a:p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altLang="zh-CN" dirty="0"/>
          </a:p>
        </p:txBody>
      </p:sp>
      <p:sp>
        <p:nvSpPr>
          <p:cNvPr id="2" name="矩形 1"/>
          <p:cNvSpPr/>
          <p:nvPr/>
        </p:nvSpPr>
        <p:spPr>
          <a:xfrm>
            <a:off x="1403051" y="2609366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No </a:t>
            </a:r>
            <a:r>
              <a:rPr lang="en-US" altLang="zh-CN" dirty="0" smtClean="0"/>
              <a:t>beam search</a:t>
            </a:r>
            <a:endParaRPr lang="en-US" altLang="zh-CN" dirty="0" smtClean="0"/>
          </a:p>
          <a:p>
            <a:r>
              <a:rPr lang="zh-CN" altLang="zh-CN" dirty="0" smtClean="0"/>
              <a:t>一个有床和一个</a:t>
            </a:r>
            <a:r>
              <a:rPr lang="zh-CN" altLang="zh-CN" dirty="0"/>
              <a:t>大床的房间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413168" y="3453606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Comparison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zh-CN" altLang="zh-CN" dirty="0"/>
              <a:t>床上挂着长长的帘子</a:t>
            </a:r>
            <a:endParaRPr lang="en-US" altLang="zh-CN" dirty="0"/>
          </a:p>
          <a:p>
            <a:r>
              <a:rPr lang="zh-CN" altLang="zh-CN" dirty="0"/>
              <a:t>床上铺着白底素花图案的床单</a:t>
            </a:r>
            <a:endParaRPr lang="en-US" altLang="zh-CN" dirty="0"/>
          </a:p>
          <a:p>
            <a:r>
              <a:rPr lang="zh-CN" altLang="zh-CN" dirty="0"/>
              <a:t>一个张铺着白色辈子有窗幔的</a:t>
            </a:r>
            <a:endParaRPr lang="en-US" altLang="zh-CN" dirty="0"/>
          </a:p>
          <a:p>
            <a:r>
              <a:rPr lang="zh-CN" altLang="zh-CN" dirty="0"/>
              <a:t>豪华大床</a:t>
            </a:r>
            <a:endParaRPr lang="en-US" altLang="zh-CN" dirty="0"/>
          </a:p>
          <a:p>
            <a:r>
              <a:rPr lang="zh-CN" altLang="zh-CN" dirty="0"/>
              <a:t>一间很典雅的卧室，挂有一幅画像</a:t>
            </a:r>
            <a:endParaRPr lang="en-US" altLang="zh-CN" dirty="0"/>
          </a:p>
          <a:p>
            <a:r>
              <a:rPr lang="zh-CN" altLang="zh-CN" dirty="0"/>
              <a:t>房间里有一张华贵的床</a:t>
            </a:r>
            <a:r>
              <a:rPr lang="en-US" altLang="zh-CN" dirty="0"/>
              <a:t>  </a:t>
            </a:r>
          </a:p>
        </p:txBody>
      </p:sp>
    </p:spTree>
    <p:extLst>
      <p:ext uri="{BB962C8B-B14F-4D97-AF65-F5344CB8AC3E}">
        <p14:creationId xmlns:p14="http://schemas.microsoft.com/office/powerpoint/2010/main" val="278511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4769592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3563A8"/>
                </a:solidFill>
              </a:rPr>
              <a:t>    Results</a:t>
            </a:r>
            <a:endParaRPr lang="en-US" altLang="zh-CN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333500" y="1828800"/>
            <a:ext cx="217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Some good results:</a:t>
            </a:r>
            <a:endParaRPr kumimoji="1" lang="zh-CN" altLang="en-US" dirty="0"/>
          </a:p>
        </p:txBody>
      </p:sp>
      <p:pic>
        <p:nvPicPr>
          <p:cNvPr id="24" name="图片 2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3437" y="3031490"/>
            <a:ext cx="2244725" cy="16840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矩形 6"/>
          <p:cNvSpPr/>
          <p:nvPr/>
        </p:nvSpPr>
        <p:spPr>
          <a:xfrm>
            <a:off x="341005" y="2609334"/>
            <a:ext cx="2954655" cy="313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Generated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zh-CN" dirty="0" smtClean="0"/>
              <a:t>一群</a:t>
            </a:r>
            <a:r>
              <a:rPr lang="zh-CN" altLang="zh-CN" dirty="0"/>
              <a:t>人在球场上打</a:t>
            </a:r>
            <a:r>
              <a:rPr lang="zh-CN" altLang="zh-CN" dirty="0" smtClean="0"/>
              <a:t>棒球</a:t>
            </a:r>
            <a:endParaRPr lang="en-US" altLang="zh-CN" dirty="0" smtClean="0"/>
          </a:p>
          <a:p>
            <a:r>
              <a:rPr lang="en-US" altLang="zh-CN" dirty="0" smtClean="0"/>
              <a:t>Comparison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zh-CN" dirty="0"/>
              <a:t>几个人在体育场上奔跑</a:t>
            </a:r>
            <a:endParaRPr lang="en-US" altLang="zh-CN" dirty="0"/>
          </a:p>
          <a:p>
            <a:r>
              <a:rPr lang="zh-CN" altLang="zh-CN" dirty="0"/>
              <a:t>棒球比赛里两队在争球</a:t>
            </a:r>
            <a:endParaRPr lang="en-US" altLang="zh-CN" dirty="0"/>
          </a:p>
          <a:p>
            <a:r>
              <a:rPr lang="zh-CN" altLang="zh-CN" dirty="0" smtClean="0"/>
              <a:t>选手</a:t>
            </a:r>
            <a:r>
              <a:rPr lang="zh-CN" altLang="zh-CN" dirty="0"/>
              <a:t>在本垒打棒后跑向一垒</a:t>
            </a:r>
            <a:endParaRPr lang="en-US" altLang="zh-CN" dirty="0"/>
          </a:p>
          <a:p>
            <a:r>
              <a:rPr lang="zh-CN" altLang="zh-CN" dirty="0"/>
              <a:t>运动员在球场上打棒球</a:t>
            </a:r>
            <a:endParaRPr lang="en-US" altLang="zh-CN" dirty="0"/>
          </a:p>
          <a:p>
            <a:r>
              <a:rPr lang="zh-CN" altLang="zh-CN" dirty="0"/>
              <a:t>几个垒球运动员正在比赛</a:t>
            </a:r>
            <a:endParaRPr lang="en-US" altLang="zh-CN" dirty="0"/>
          </a:p>
          <a:p>
            <a:r>
              <a:rPr lang="en-US" altLang="zh-CN" dirty="0"/>
              <a:t> </a:t>
            </a:r>
          </a:p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altLang="zh-CN" dirty="0"/>
          </a:p>
        </p:txBody>
      </p:sp>
      <p:pic>
        <p:nvPicPr>
          <p:cNvPr id="26" name="图片 2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0762" y="2857500"/>
            <a:ext cx="2039938" cy="188214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矩形 26"/>
          <p:cNvSpPr/>
          <p:nvPr/>
        </p:nvSpPr>
        <p:spPr>
          <a:xfrm>
            <a:off x="6246505" y="2444234"/>
            <a:ext cx="3647152" cy="313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Generated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zh-CN" dirty="0"/>
              <a:t>房间里有一张大床</a:t>
            </a:r>
            <a:endParaRPr lang="en-US" altLang="zh-CN" dirty="0"/>
          </a:p>
          <a:p>
            <a:r>
              <a:rPr lang="en-US" altLang="zh-CN" dirty="0" smtClean="0"/>
              <a:t>Comparison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zh-CN" dirty="0"/>
              <a:t>床上挂着长长的帘子</a:t>
            </a:r>
            <a:endParaRPr lang="en-US" altLang="zh-CN" dirty="0"/>
          </a:p>
          <a:p>
            <a:r>
              <a:rPr lang="zh-CN" altLang="zh-CN" dirty="0"/>
              <a:t>床上铺着白底素花图案的床单</a:t>
            </a:r>
            <a:endParaRPr lang="en-US" altLang="zh-CN" dirty="0"/>
          </a:p>
          <a:p>
            <a:r>
              <a:rPr lang="zh-CN" altLang="zh-CN" dirty="0"/>
              <a:t>一个张铺着白色辈子有窗幔</a:t>
            </a:r>
            <a:r>
              <a:rPr lang="zh-CN" altLang="zh-CN" dirty="0" smtClean="0"/>
              <a:t>的</a:t>
            </a:r>
            <a:endParaRPr lang="en-US" altLang="zh-CN" dirty="0" smtClean="0"/>
          </a:p>
          <a:p>
            <a:r>
              <a:rPr lang="zh-CN" altLang="zh-CN" dirty="0" smtClean="0"/>
              <a:t>豪华</a:t>
            </a:r>
            <a:r>
              <a:rPr lang="zh-CN" altLang="zh-CN" dirty="0"/>
              <a:t>大床</a:t>
            </a:r>
            <a:endParaRPr lang="en-US" altLang="zh-CN" dirty="0"/>
          </a:p>
          <a:p>
            <a:r>
              <a:rPr lang="zh-CN" altLang="zh-CN" dirty="0"/>
              <a:t>一间很典雅的卧室，挂有一幅画像</a:t>
            </a:r>
            <a:endParaRPr lang="en-US" altLang="zh-CN" dirty="0"/>
          </a:p>
          <a:p>
            <a:r>
              <a:rPr lang="zh-CN" altLang="zh-CN" dirty="0"/>
              <a:t>房间里有一张华贵的床</a:t>
            </a:r>
            <a:r>
              <a:rPr lang="en-US" altLang="zh-CN" dirty="0"/>
              <a:t>  </a:t>
            </a:r>
          </a:p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051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4769592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3563A8"/>
                </a:solidFill>
              </a:rPr>
              <a:t>    Results</a:t>
            </a:r>
            <a:endParaRPr lang="en-US" altLang="zh-CN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752600" y="1828800"/>
            <a:ext cx="212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Some poor results:</a:t>
            </a:r>
            <a:endParaRPr kumimoji="1" lang="zh-CN" altLang="en-US" dirty="0"/>
          </a:p>
        </p:txBody>
      </p:sp>
      <p:pic>
        <p:nvPicPr>
          <p:cNvPr id="23" name="图片 2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487" y="3030220"/>
            <a:ext cx="2486025" cy="15849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367521" y="2634734"/>
            <a:ext cx="2954655" cy="2862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Generated</a:t>
            </a:r>
            <a:r>
              <a:rPr lang="zh-CN" altLang="en-US" dirty="0" smtClean="0"/>
              <a:t>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zh-CN" dirty="0" smtClean="0"/>
              <a:t>两</a:t>
            </a:r>
            <a:r>
              <a:rPr lang="zh-CN" altLang="zh-CN" dirty="0"/>
              <a:t>只熊在草地上</a:t>
            </a:r>
            <a:r>
              <a:rPr lang="zh-CN" altLang="zh-CN" dirty="0" smtClean="0"/>
              <a:t>行走</a:t>
            </a:r>
            <a:endParaRPr lang="en-US" altLang="zh-CN" dirty="0" smtClean="0"/>
          </a:p>
          <a:p>
            <a:r>
              <a:rPr lang="en-US" altLang="zh-CN" dirty="0" smtClean="0"/>
              <a:t>Candidates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zh-CN" dirty="0"/>
              <a:t>一只大熊和两只小熊</a:t>
            </a:r>
            <a:endParaRPr lang="en-US" altLang="zh-CN" dirty="0"/>
          </a:p>
          <a:p>
            <a:r>
              <a:rPr lang="zh-CN" altLang="zh-CN" dirty="0"/>
              <a:t>水边有两头小熊和一头大熊</a:t>
            </a:r>
            <a:endParaRPr lang="en-US" altLang="zh-CN" dirty="0"/>
          </a:p>
          <a:p>
            <a:r>
              <a:rPr lang="zh-CN" altLang="zh-CN" dirty="0"/>
              <a:t>河里站着三只灰熊</a:t>
            </a:r>
            <a:endParaRPr lang="en-US" altLang="zh-CN" dirty="0"/>
          </a:p>
          <a:p>
            <a:r>
              <a:rPr lang="zh-CN" altLang="zh-CN" dirty="0"/>
              <a:t>三只熊在河边饮水</a:t>
            </a:r>
            <a:endParaRPr lang="en-US" altLang="zh-CN" dirty="0"/>
          </a:p>
          <a:p>
            <a:r>
              <a:rPr lang="zh-CN" altLang="zh-CN" dirty="0"/>
              <a:t>棕熊一家在水里捉鱼</a:t>
            </a:r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</p:txBody>
      </p:sp>
      <p:pic>
        <p:nvPicPr>
          <p:cNvPr id="27" name="图片 2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0410" y="3056890"/>
            <a:ext cx="2561590" cy="17094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矩形 4"/>
          <p:cNvSpPr/>
          <p:nvPr/>
        </p:nvSpPr>
        <p:spPr>
          <a:xfrm>
            <a:off x="6096000" y="346503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zh-CN" dirty="0"/>
              <a:t>一辆摩托车停在一群人旁边</a:t>
            </a:r>
            <a:endParaRPr lang="en-US" altLang="zh-CN" dirty="0"/>
          </a:p>
          <a:p>
            <a:r>
              <a:rPr lang="zh-CN" altLang="zh-CN" dirty="0"/>
              <a:t>一辆摩托车旁边站着很多人</a:t>
            </a:r>
            <a:endParaRPr lang="en-US" altLang="zh-CN" dirty="0"/>
          </a:p>
          <a:p>
            <a:r>
              <a:rPr lang="zh-CN" altLang="zh-CN" dirty="0"/>
              <a:t>一群人围在一台棕色的摩托车旁边</a:t>
            </a:r>
            <a:endParaRPr lang="en-US" altLang="zh-CN" dirty="0"/>
          </a:p>
          <a:p>
            <a:r>
              <a:rPr lang="zh-CN" altLang="zh-CN" dirty="0"/>
              <a:t>一辆香槟色摩托车后面站着一帮人</a:t>
            </a:r>
            <a:endParaRPr lang="en-US" altLang="zh-CN" dirty="0"/>
          </a:p>
          <a:p>
            <a:r>
              <a:rPr lang="zh-CN" altLang="zh-CN" dirty="0"/>
              <a:t>在地上有一辆米色的摩托车</a:t>
            </a:r>
            <a:endParaRPr lang="en-US" altLang="zh-CN" dirty="0"/>
          </a:p>
        </p:txBody>
      </p:sp>
      <p:sp>
        <p:nvSpPr>
          <p:cNvPr id="9" name="文本框 8"/>
          <p:cNvSpPr txBox="1"/>
          <p:nvPr/>
        </p:nvSpPr>
        <p:spPr>
          <a:xfrm>
            <a:off x="6121400" y="2540000"/>
            <a:ext cx="34163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Generated</a:t>
            </a:r>
            <a:r>
              <a:rPr kumimoji="1" lang="zh-CN" altLang="en-US" dirty="0" smtClean="0"/>
              <a:t>：</a:t>
            </a:r>
            <a:endParaRPr kumimoji="1" lang="en-US" altLang="zh-CN" dirty="0" smtClean="0"/>
          </a:p>
          <a:p>
            <a:r>
              <a:rPr lang="zh-CN" altLang="zh-CN" dirty="0"/>
              <a:t>一辆自行车的后座上放着一只狗</a:t>
            </a:r>
            <a:endParaRPr lang="en-US" altLang="zh-CN" dirty="0"/>
          </a:p>
          <a:p>
            <a:r>
              <a:rPr kumimoji="1" lang="en-US" altLang="zh-CN" dirty="0" smtClean="0"/>
              <a:t>Candidates: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141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4769592" y="8224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3563A8"/>
                </a:solidFill>
              </a:rPr>
              <a:t>    Results</a:t>
            </a:r>
            <a:endParaRPr lang="en-US" altLang="zh-CN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 flipV="1">
            <a:off x="4500345" y="1380192"/>
            <a:ext cx="32847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832577"/>
              </p:ext>
            </p:extLst>
          </p:nvPr>
        </p:nvGraphicFramePr>
        <p:xfrm>
          <a:off x="1233715" y="2187053"/>
          <a:ext cx="918597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120"/>
                <a:gridCol w="1161143"/>
                <a:gridCol w="1161143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BLEU-1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BLEU-2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BLEU-3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BLEU-4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ROUGE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CIDEr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Greedy(Chinese)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0.667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0.523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0.503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1.063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Greedy(MS COCO)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0.669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0.525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0.41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0.505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1.065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Beam search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0.677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0.546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0.436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0.349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0.516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1.163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2354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4924259" y="3058931"/>
            <a:ext cx="2401935" cy="740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dirty="0" smtClean="0">
                <a:solidFill>
                  <a:srgbClr val="3563A8"/>
                </a:solidFill>
              </a:rPr>
              <a:t>THANKS</a:t>
            </a:r>
            <a:r>
              <a:rPr lang="zh-CN" altLang="en-US" sz="3200" dirty="0" smtClean="0">
                <a:solidFill>
                  <a:srgbClr val="3563A8"/>
                </a:solidFill>
              </a:rPr>
              <a:t>！</a:t>
            </a:r>
            <a:endParaRPr lang="zh-CN" altLang="en-US" sz="3200" dirty="0">
              <a:solidFill>
                <a:srgbClr val="3563A8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 rot="619297">
            <a:off x="2853655" y="202547"/>
            <a:ext cx="6484691" cy="6452906"/>
            <a:chOff x="6940262" y="3251983"/>
            <a:chExt cx="971550" cy="966788"/>
          </a:xfrm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7701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3677392" y="7843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3563A8"/>
                </a:solidFill>
              </a:rPr>
              <a:t>Why Image Caption</a:t>
            </a:r>
            <a:endParaRPr lang="zh-CN" altLang="en-US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017745" y="1362411"/>
            <a:ext cx="4072155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314700" y="1574800"/>
            <a:ext cx="5227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Automatically describing the content of an image</a:t>
            </a:r>
            <a:r>
              <a:rPr lang="en-US" altLang="zh-CN" i="1" dirty="0"/>
              <a:t> </a:t>
            </a:r>
            <a:endParaRPr lang="en-US" altLang="zh-CN" dirty="0"/>
          </a:p>
          <a:p>
            <a:endParaRPr kumimoji="1" lang="zh-CN" altLang="en-US" dirty="0"/>
          </a:p>
        </p:txBody>
      </p:sp>
      <p:pic>
        <p:nvPicPr>
          <p:cNvPr id="7" name="图片 6" descr="Screen Shot 2017-06-06 at 11.37.3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600" y="1942419"/>
            <a:ext cx="2552700" cy="2808426"/>
          </a:xfrm>
          <a:prstGeom prst="rect">
            <a:avLst/>
          </a:prstGeom>
        </p:spPr>
      </p:pic>
      <p:pic>
        <p:nvPicPr>
          <p:cNvPr id="8" name="图片 7" descr="Screen Shot 2017-06-06 at 11.37.49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13" y="1976552"/>
            <a:ext cx="3051088" cy="2773248"/>
          </a:xfrm>
          <a:prstGeom prst="rect">
            <a:avLst/>
          </a:prstGeom>
        </p:spPr>
      </p:pic>
      <p:pic>
        <p:nvPicPr>
          <p:cNvPr id="9" name="图片 8" descr="Screen Shot 2017-06-06 at 11.39.34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300" y="1976564"/>
            <a:ext cx="2641600" cy="278688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006600" y="4899968"/>
            <a:ext cx="71247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have great </a:t>
            </a:r>
            <a:r>
              <a:rPr lang="en-US" altLang="zh-CN" dirty="0" smtClean="0"/>
              <a:t>impact -- </a:t>
            </a:r>
            <a:r>
              <a:rPr lang="en-US" altLang="zh-CN" dirty="0"/>
              <a:t>for instance by helping visually impaired people better understand the content of images on the web.</a:t>
            </a:r>
            <a:endParaRPr lang="zh-CN" altLang="en-US" dirty="0"/>
          </a:p>
        </p:txBody>
      </p: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6035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Images are from teaching materials of pattern recognition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29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-1934810" y="-4682708"/>
            <a:ext cx="14126810" cy="11108908"/>
            <a:chOff x="-1934810" y="-4682708"/>
            <a:chExt cx="14126810" cy="11108908"/>
          </a:xfrm>
        </p:grpSpPr>
        <p:sp>
          <p:nvSpPr>
            <p:cNvPr id="53" name="文本框 52"/>
            <p:cNvSpPr txBox="1"/>
            <p:nvPr/>
          </p:nvSpPr>
          <p:spPr>
            <a:xfrm>
              <a:off x="3677392" y="784334"/>
              <a:ext cx="483721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3563A8"/>
                  </a:solidFill>
                </a:rPr>
                <a:t>Evolution</a:t>
              </a:r>
              <a:endParaRPr lang="zh-CN" altLang="en-US" sz="3200" b="1" dirty="0">
                <a:solidFill>
                  <a:srgbClr val="3563A8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4779745" y="1400511"/>
              <a:ext cx="2683823" cy="47501"/>
            </a:xfrm>
            <a:prstGeom prst="rect">
              <a:avLst/>
            </a:prstGeom>
            <a:solidFill>
              <a:srgbClr val="3563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2" name="组合 13"/>
            <p:cNvGrpSpPr/>
            <p:nvPr/>
          </p:nvGrpSpPr>
          <p:grpSpPr>
            <a:xfrm rot="619297">
              <a:off x="-1934810" y="-4682708"/>
              <a:ext cx="6484691" cy="6452906"/>
              <a:chOff x="6940262" y="3251983"/>
              <a:chExt cx="971550" cy="966788"/>
            </a:xfrm>
          </p:grpSpPr>
          <p:sp>
            <p:nvSpPr>
              <p:cNvPr id="54" name="Freeform 5"/>
              <p:cNvSpPr>
                <a:spLocks/>
              </p:cNvSpPr>
              <p:nvPr/>
            </p:nvSpPr>
            <p:spPr bwMode="auto">
              <a:xfrm>
                <a:off x="6959312" y="3251983"/>
                <a:ext cx="928688" cy="966788"/>
              </a:xfrm>
              <a:custGeom>
                <a:avLst/>
                <a:gdLst>
                  <a:gd name="T0" fmla="*/ 121 w 245"/>
                  <a:gd name="T1" fmla="*/ 0 h 255"/>
                  <a:gd name="T2" fmla="*/ 158 w 245"/>
                  <a:gd name="T3" fmla="*/ 61 h 255"/>
                  <a:gd name="T4" fmla="*/ 234 w 245"/>
                  <a:gd name="T5" fmla="*/ 65 h 255"/>
                  <a:gd name="T6" fmla="*/ 198 w 245"/>
                  <a:gd name="T7" fmla="*/ 128 h 255"/>
                  <a:gd name="T8" fmla="*/ 233 w 245"/>
                  <a:gd name="T9" fmla="*/ 191 h 255"/>
                  <a:gd name="T10" fmla="*/ 160 w 245"/>
                  <a:gd name="T11" fmla="*/ 193 h 255"/>
                  <a:gd name="T12" fmla="*/ 122 w 245"/>
                  <a:gd name="T13" fmla="*/ 255 h 255"/>
                  <a:gd name="T14" fmla="*/ 87 w 245"/>
                  <a:gd name="T15" fmla="*/ 193 h 255"/>
                  <a:gd name="T16" fmla="*/ 11 w 245"/>
                  <a:gd name="T17" fmla="*/ 190 h 255"/>
                  <a:gd name="T18" fmla="*/ 47 w 245"/>
                  <a:gd name="T19" fmla="*/ 125 h 255"/>
                  <a:gd name="T20" fmla="*/ 11 w 245"/>
                  <a:gd name="T21" fmla="*/ 65 h 255"/>
                  <a:gd name="T22" fmla="*/ 86 w 245"/>
                  <a:gd name="T23" fmla="*/ 62 h 255"/>
                  <a:gd name="T24" fmla="*/ 121 w 245"/>
                  <a:gd name="T25" fmla="*/ 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255">
                    <a:moveTo>
                      <a:pt x="121" y="0"/>
                    </a:moveTo>
                    <a:cubicBezTo>
                      <a:pt x="142" y="0"/>
                      <a:pt x="147" y="55"/>
                      <a:pt x="158" y="61"/>
                    </a:cubicBezTo>
                    <a:cubicBezTo>
                      <a:pt x="170" y="67"/>
                      <a:pt x="222" y="43"/>
                      <a:pt x="234" y="65"/>
                    </a:cubicBezTo>
                    <a:cubicBezTo>
                      <a:pt x="245" y="85"/>
                      <a:pt x="198" y="115"/>
                      <a:pt x="198" y="128"/>
                    </a:cubicBezTo>
                    <a:cubicBezTo>
                      <a:pt x="198" y="141"/>
                      <a:pt x="244" y="172"/>
                      <a:pt x="233" y="191"/>
                    </a:cubicBezTo>
                    <a:cubicBezTo>
                      <a:pt x="222" y="211"/>
                      <a:pt x="172" y="186"/>
                      <a:pt x="160" y="193"/>
                    </a:cubicBezTo>
                    <a:cubicBezTo>
                      <a:pt x="148" y="200"/>
                      <a:pt x="143" y="255"/>
                      <a:pt x="122" y="255"/>
                    </a:cubicBezTo>
                    <a:cubicBezTo>
                      <a:pt x="101" y="255"/>
                      <a:pt x="98" y="199"/>
                      <a:pt x="87" y="193"/>
                    </a:cubicBezTo>
                    <a:cubicBezTo>
                      <a:pt x="75" y="187"/>
                      <a:pt x="24" y="212"/>
                      <a:pt x="11" y="190"/>
                    </a:cubicBezTo>
                    <a:cubicBezTo>
                      <a:pt x="0" y="169"/>
                      <a:pt x="47" y="138"/>
                      <a:pt x="47" y="125"/>
                    </a:cubicBezTo>
                    <a:cubicBezTo>
                      <a:pt x="48" y="113"/>
                      <a:pt x="1" y="83"/>
                      <a:pt x="11" y="65"/>
                    </a:cubicBezTo>
                    <a:cubicBezTo>
                      <a:pt x="23" y="45"/>
                      <a:pt x="73" y="69"/>
                      <a:pt x="86" y="62"/>
                    </a:cubicBezTo>
                    <a:cubicBezTo>
                      <a:pt x="97" y="55"/>
                      <a:pt x="100" y="0"/>
                      <a:pt x="121" y="0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6"/>
              <p:cNvSpPr>
                <a:spLocks/>
              </p:cNvSpPr>
              <p:nvPr/>
            </p:nvSpPr>
            <p:spPr bwMode="auto">
              <a:xfrm>
                <a:off x="6956137" y="3256746"/>
                <a:ext cx="936625" cy="962025"/>
              </a:xfrm>
              <a:custGeom>
                <a:avLst/>
                <a:gdLst>
                  <a:gd name="T0" fmla="*/ 129 w 247"/>
                  <a:gd name="T1" fmla="*/ 1 h 254"/>
                  <a:gd name="T2" fmla="*/ 162 w 247"/>
                  <a:gd name="T3" fmla="*/ 63 h 254"/>
                  <a:gd name="T4" fmla="*/ 237 w 247"/>
                  <a:gd name="T5" fmla="*/ 71 h 254"/>
                  <a:gd name="T6" fmla="*/ 198 w 247"/>
                  <a:gd name="T7" fmla="*/ 131 h 254"/>
                  <a:gd name="T8" fmla="*/ 229 w 247"/>
                  <a:gd name="T9" fmla="*/ 196 h 254"/>
                  <a:gd name="T10" fmla="*/ 156 w 247"/>
                  <a:gd name="T11" fmla="*/ 193 h 254"/>
                  <a:gd name="T12" fmla="*/ 116 w 247"/>
                  <a:gd name="T13" fmla="*/ 252 h 254"/>
                  <a:gd name="T14" fmla="*/ 84 w 247"/>
                  <a:gd name="T15" fmla="*/ 189 h 254"/>
                  <a:gd name="T16" fmla="*/ 11 w 247"/>
                  <a:gd name="T17" fmla="*/ 182 h 254"/>
                  <a:gd name="T18" fmla="*/ 49 w 247"/>
                  <a:gd name="T19" fmla="*/ 121 h 254"/>
                  <a:gd name="T20" fmla="*/ 18 w 247"/>
                  <a:gd name="T21" fmla="*/ 59 h 254"/>
                  <a:gd name="T22" fmla="*/ 91 w 247"/>
                  <a:gd name="T23" fmla="*/ 60 h 254"/>
                  <a:gd name="T24" fmla="*/ 129 w 247"/>
                  <a:gd name="T25" fmla="*/ 1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7" h="254">
                    <a:moveTo>
                      <a:pt x="129" y="1"/>
                    </a:moveTo>
                    <a:cubicBezTo>
                      <a:pt x="150" y="2"/>
                      <a:pt x="151" y="57"/>
                      <a:pt x="162" y="63"/>
                    </a:cubicBezTo>
                    <a:cubicBezTo>
                      <a:pt x="174" y="70"/>
                      <a:pt x="226" y="49"/>
                      <a:pt x="237" y="71"/>
                    </a:cubicBezTo>
                    <a:cubicBezTo>
                      <a:pt x="247" y="91"/>
                      <a:pt x="199" y="118"/>
                      <a:pt x="198" y="131"/>
                    </a:cubicBezTo>
                    <a:cubicBezTo>
                      <a:pt x="197" y="144"/>
                      <a:pt x="241" y="177"/>
                      <a:pt x="229" y="196"/>
                    </a:cubicBezTo>
                    <a:cubicBezTo>
                      <a:pt x="217" y="214"/>
                      <a:pt x="169" y="187"/>
                      <a:pt x="156" y="193"/>
                    </a:cubicBezTo>
                    <a:cubicBezTo>
                      <a:pt x="144" y="199"/>
                      <a:pt x="137" y="254"/>
                      <a:pt x="116" y="252"/>
                    </a:cubicBezTo>
                    <a:cubicBezTo>
                      <a:pt x="95" y="251"/>
                      <a:pt x="95" y="196"/>
                      <a:pt x="84" y="189"/>
                    </a:cubicBezTo>
                    <a:cubicBezTo>
                      <a:pt x="73" y="182"/>
                      <a:pt x="21" y="204"/>
                      <a:pt x="11" y="182"/>
                    </a:cubicBezTo>
                    <a:cubicBezTo>
                      <a:pt x="0" y="161"/>
                      <a:pt x="48" y="134"/>
                      <a:pt x="49" y="121"/>
                    </a:cubicBezTo>
                    <a:cubicBezTo>
                      <a:pt x="50" y="108"/>
                      <a:pt x="7" y="76"/>
                      <a:pt x="18" y="59"/>
                    </a:cubicBezTo>
                    <a:cubicBezTo>
                      <a:pt x="30" y="40"/>
                      <a:pt x="78" y="66"/>
                      <a:pt x="91" y="60"/>
                    </a:cubicBezTo>
                    <a:cubicBezTo>
                      <a:pt x="103" y="54"/>
                      <a:pt x="109" y="0"/>
                      <a:pt x="129" y="1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"/>
              <p:cNvSpPr>
                <a:spLocks/>
              </p:cNvSpPr>
              <p:nvPr/>
            </p:nvSpPr>
            <p:spPr bwMode="auto">
              <a:xfrm>
                <a:off x="6956137" y="3259921"/>
                <a:ext cx="936625" cy="955675"/>
              </a:xfrm>
              <a:custGeom>
                <a:avLst/>
                <a:gdLst>
                  <a:gd name="T0" fmla="*/ 137 w 247"/>
                  <a:gd name="T1" fmla="*/ 2 h 252"/>
                  <a:gd name="T2" fmla="*/ 165 w 247"/>
                  <a:gd name="T3" fmla="*/ 65 h 252"/>
                  <a:gd name="T4" fmla="*/ 239 w 247"/>
                  <a:gd name="T5" fmla="*/ 77 h 252"/>
                  <a:gd name="T6" fmla="*/ 197 w 247"/>
                  <a:gd name="T7" fmla="*/ 134 h 252"/>
                  <a:gd name="T8" fmla="*/ 224 w 247"/>
                  <a:gd name="T9" fmla="*/ 200 h 252"/>
                  <a:gd name="T10" fmla="*/ 152 w 247"/>
                  <a:gd name="T11" fmla="*/ 193 h 252"/>
                  <a:gd name="T12" fmla="*/ 109 w 247"/>
                  <a:gd name="T13" fmla="*/ 250 h 252"/>
                  <a:gd name="T14" fmla="*/ 81 w 247"/>
                  <a:gd name="T15" fmla="*/ 185 h 252"/>
                  <a:gd name="T16" fmla="*/ 9 w 247"/>
                  <a:gd name="T17" fmla="*/ 174 h 252"/>
                  <a:gd name="T18" fmla="*/ 50 w 247"/>
                  <a:gd name="T19" fmla="*/ 116 h 252"/>
                  <a:gd name="T20" fmla="*/ 23 w 247"/>
                  <a:gd name="T21" fmla="*/ 52 h 252"/>
                  <a:gd name="T22" fmla="*/ 95 w 247"/>
                  <a:gd name="T23" fmla="*/ 58 h 252"/>
                  <a:gd name="T24" fmla="*/ 137 w 247"/>
                  <a:gd name="T25" fmla="*/ 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7" h="252">
                    <a:moveTo>
                      <a:pt x="137" y="2"/>
                    </a:moveTo>
                    <a:cubicBezTo>
                      <a:pt x="157" y="4"/>
                      <a:pt x="155" y="58"/>
                      <a:pt x="165" y="65"/>
                    </a:cubicBezTo>
                    <a:cubicBezTo>
                      <a:pt x="177" y="73"/>
                      <a:pt x="229" y="55"/>
                      <a:pt x="239" y="77"/>
                    </a:cubicBezTo>
                    <a:cubicBezTo>
                      <a:pt x="247" y="98"/>
                      <a:pt x="198" y="121"/>
                      <a:pt x="197" y="134"/>
                    </a:cubicBezTo>
                    <a:cubicBezTo>
                      <a:pt x="196" y="147"/>
                      <a:pt x="237" y="182"/>
                      <a:pt x="224" y="200"/>
                    </a:cubicBezTo>
                    <a:cubicBezTo>
                      <a:pt x="210" y="217"/>
                      <a:pt x="164" y="188"/>
                      <a:pt x="152" y="193"/>
                    </a:cubicBezTo>
                    <a:cubicBezTo>
                      <a:pt x="140" y="198"/>
                      <a:pt x="130" y="252"/>
                      <a:pt x="109" y="250"/>
                    </a:cubicBezTo>
                    <a:cubicBezTo>
                      <a:pt x="88" y="247"/>
                      <a:pt x="91" y="192"/>
                      <a:pt x="81" y="185"/>
                    </a:cubicBezTo>
                    <a:cubicBezTo>
                      <a:pt x="70" y="177"/>
                      <a:pt x="18" y="196"/>
                      <a:pt x="9" y="174"/>
                    </a:cubicBezTo>
                    <a:cubicBezTo>
                      <a:pt x="0" y="153"/>
                      <a:pt x="49" y="129"/>
                      <a:pt x="50" y="116"/>
                    </a:cubicBezTo>
                    <a:cubicBezTo>
                      <a:pt x="52" y="104"/>
                      <a:pt x="11" y="69"/>
                      <a:pt x="23" y="52"/>
                    </a:cubicBezTo>
                    <a:cubicBezTo>
                      <a:pt x="37" y="35"/>
                      <a:pt x="83" y="63"/>
                      <a:pt x="95" y="58"/>
                    </a:cubicBezTo>
                    <a:cubicBezTo>
                      <a:pt x="107" y="53"/>
                      <a:pt x="116" y="0"/>
                      <a:pt x="137" y="2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8"/>
              <p:cNvSpPr>
                <a:spLocks/>
              </p:cNvSpPr>
              <p:nvPr/>
            </p:nvSpPr>
            <p:spPr bwMode="auto">
              <a:xfrm>
                <a:off x="6951375" y="3259921"/>
                <a:ext cx="944563" cy="950913"/>
              </a:xfrm>
              <a:custGeom>
                <a:avLst/>
                <a:gdLst>
                  <a:gd name="T0" fmla="*/ 145 w 249"/>
                  <a:gd name="T1" fmla="*/ 4 h 251"/>
                  <a:gd name="T2" fmla="*/ 170 w 249"/>
                  <a:gd name="T3" fmla="*/ 69 h 251"/>
                  <a:gd name="T4" fmla="*/ 242 w 249"/>
                  <a:gd name="T5" fmla="*/ 84 h 251"/>
                  <a:gd name="T6" fmla="*/ 197 w 249"/>
                  <a:gd name="T7" fmla="*/ 138 h 251"/>
                  <a:gd name="T8" fmla="*/ 219 w 249"/>
                  <a:gd name="T9" fmla="*/ 205 h 251"/>
                  <a:gd name="T10" fmla="*/ 148 w 249"/>
                  <a:gd name="T11" fmla="*/ 194 h 251"/>
                  <a:gd name="T12" fmla="*/ 103 w 249"/>
                  <a:gd name="T13" fmla="*/ 248 h 251"/>
                  <a:gd name="T14" fmla="*/ 79 w 249"/>
                  <a:gd name="T15" fmla="*/ 182 h 251"/>
                  <a:gd name="T16" fmla="*/ 8 w 249"/>
                  <a:gd name="T17" fmla="*/ 168 h 251"/>
                  <a:gd name="T18" fmla="*/ 52 w 249"/>
                  <a:gd name="T19" fmla="*/ 112 h 251"/>
                  <a:gd name="T20" fmla="*/ 30 w 249"/>
                  <a:gd name="T21" fmla="*/ 47 h 251"/>
                  <a:gd name="T22" fmla="*/ 100 w 249"/>
                  <a:gd name="T23" fmla="*/ 56 h 251"/>
                  <a:gd name="T24" fmla="*/ 145 w 249"/>
                  <a:gd name="T25" fmla="*/ 4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9" h="251">
                    <a:moveTo>
                      <a:pt x="145" y="4"/>
                    </a:moveTo>
                    <a:cubicBezTo>
                      <a:pt x="165" y="7"/>
                      <a:pt x="160" y="61"/>
                      <a:pt x="170" y="69"/>
                    </a:cubicBezTo>
                    <a:cubicBezTo>
                      <a:pt x="180" y="77"/>
                      <a:pt x="233" y="62"/>
                      <a:pt x="242" y="84"/>
                    </a:cubicBezTo>
                    <a:cubicBezTo>
                      <a:pt x="249" y="105"/>
                      <a:pt x="199" y="126"/>
                      <a:pt x="197" y="138"/>
                    </a:cubicBezTo>
                    <a:cubicBezTo>
                      <a:pt x="195" y="150"/>
                      <a:pt x="234" y="188"/>
                      <a:pt x="219" y="205"/>
                    </a:cubicBezTo>
                    <a:cubicBezTo>
                      <a:pt x="205" y="222"/>
                      <a:pt x="161" y="190"/>
                      <a:pt x="148" y="194"/>
                    </a:cubicBezTo>
                    <a:cubicBezTo>
                      <a:pt x="137" y="199"/>
                      <a:pt x="124" y="251"/>
                      <a:pt x="103" y="248"/>
                    </a:cubicBezTo>
                    <a:cubicBezTo>
                      <a:pt x="83" y="244"/>
                      <a:pt x="88" y="190"/>
                      <a:pt x="79" y="182"/>
                    </a:cubicBezTo>
                    <a:cubicBezTo>
                      <a:pt x="69" y="173"/>
                      <a:pt x="16" y="189"/>
                      <a:pt x="8" y="168"/>
                    </a:cubicBezTo>
                    <a:cubicBezTo>
                      <a:pt x="0" y="147"/>
                      <a:pt x="50" y="125"/>
                      <a:pt x="52" y="112"/>
                    </a:cubicBezTo>
                    <a:cubicBezTo>
                      <a:pt x="55" y="100"/>
                      <a:pt x="16" y="63"/>
                      <a:pt x="30" y="47"/>
                    </a:cubicBezTo>
                    <a:cubicBezTo>
                      <a:pt x="44" y="30"/>
                      <a:pt x="88" y="61"/>
                      <a:pt x="100" y="56"/>
                    </a:cubicBezTo>
                    <a:cubicBezTo>
                      <a:pt x="112" y="52"/>
                      <a:pt x="125" y="0"/>
                      <a:pt x="145" y="4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9"/>
              <p:cNvSpPr>
                <a:spLocks/>
              </p:cNvSpPr>
              <p:nvPr/>
            </p:nvSpPr>
            <p:spPr bwMode="auto">
              <a:xfrm>
                <a:off x="6948200" y="3263096"/>
                <a:ext cx="950913" cy="947738"/>
              </a:xfrm>
              <a:custGeom>
                <a:avLst/>
                <a:gdLst>
                  <a:gd name="T0" fmla="*/ 153 w 251"/>
                  <a:gd name="T1" fmla="*/ 5 h 250"/>
                  <a:gd name="T2" fmla="*/ 174 w 251"/>
                  <a:gd name="T3" fmla="*/ 71 h 250"/>
                  <a:gd name="T4" fmla="*/ 244 w 251"/>
                  <a:gd name="T5" fmla="*/ 90 h 250"/>
                  <a:gd name="T6" fmla="*/ 197 w 251"/>
                  <a:gd name="T7" fmla="*/ 141 h 250"/>
                  <a:gd name="T8" fmla="*/ 215 w 251"/>
                  <a:gd name="T9" fmla="*/ 209 h 250"/>
                  <a:gd name="T10" fmla="*/ 145 w 251"/>
                  <a:gd name="T11" fmla="*/ 194 h 250"/>
                  <a:gd name="T12" fmla="*/ 97 w 251"/>
                  <a:gd name="T13" fmla="*/ 245 h 250"/>
                  <a:gd name="T14" fmla="*/ 76 w 251"/>
                  <a:gd name="T15" fmla="*/ 177 h 250"/>
                  <a:gd name="T16" fmla="*/ 7 w 251"/>
                  <a:gd name="T17" fmla="*/ 160 h 250"/>
                  <a:gd name="T18" fmla="*/ 54 w 251"/>
                  <a:gd name="T19" fmla="*/ 108 h 250"/>
                  <a:gd name="T20" fmla="*/ 36 w 251"/>
                  <a:gd name="T21" fmla="*/ 40 h 250"/>
                  <a:gd name="T22" fmla="*/ 105 w 251"/>
                  <a:gd name="T23" fmla="*/ 54 h 250"/>
                  <a:gd name="T24" fmla="*/ 153 w 251"/>
                  <a:gd name="T25" fmla="*/ 5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1" h="250">
                    <a:moveTo>
                      <a:pt x="153" y="5"/>
                    </a:moveTo>
                    <a:cubicBezTo>
                      <a:pt x="173" y="9"/>
                      <a:pt x="165" y="62"/>
                      <a:pt x="174" y="71"/>
                    </a:cubicBezTo>
                    <a:cubicBezTo>
                      <a:pt x="184" y="80"/>
                      <a:pt x="238" y="68"/>
                      <a:pt x="244" y="90"/>
                    </a:cubicBezTo>
                    <a:cubicBezTo>
                      <a:pt x="251" y="111"/>
                      <a:pt x="200" y="129"/>
                      <a:pt x="197" y="141"/>
                    </a:cubicBezTo>
                    <a:cubicBezTo>
                      <a:pt x="194" y="153"/>
                      <a:pt x="231" y="193"/>
                      <a:pt x="215" y="209"/>
                    </a:cubicBezTo>
                    <a:cubicBezTo>
                      <a:pt x="199" y="225"/>
                      <a:pt x="158" y="191"/>
                      <a:pt x="145" y="194"/>
                    </a:cubicBezTo>
                    <a:cubicBezTo>
                      <a:pt x="133" y="198"/>
                      <a:pt x="117" y="250"/>
                      <a:pt x="97" y="245"/>
                    </a:cubicBezTo>
                    <a:cubicBezTo>
                      <a:pt x="77" y="240"/>
                      <a:pt x="86" y="186"/>
                      <a:pt x="76" y="177"/>
                    </a:cubicBezTo>
                    <a:cubicBezTo>
                      <a:pt x="67" y="169"/>
                      <a:pt x="14" y="181"/>
                      <a:pt x="7" y="160"/>
                    </a:cubicBezTo>
                    <a:cubicBezTo>
                      <a:pt x="0" y="139"/>
                      <a:pt x="51" y="120"/>
                      <a:pt x="54" y="108"/>
                    </a:cubicBezTo>
                    <a:cubicBezTo>
                      <a:pt x="57" y="95"/>
                      <a:pt x="21" y="56"/>
                      <a:pt x="36" y="40"/>
                    </a:cubicBezTo>
                    <a:cubicBezTo>
                      <a:pt x="51" y="25"/>
                      <a:pt x="93" y="58"/>
                      <a:pt x="105" y="54"/>
                    </a:cubicBezTo>
                    <a:cubicBezTo>
                      <a:pt x="117" y="51"/>
                      <a:pt x="133" y="0"/>
                      <a:pt x="153" y="5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10"/>
              <p:cNvSpPr>
                <a:spLocks/>
              </p:cNvSpPr>
              <p:nvPr/>
            </p:nvSpPr>
            <p:spPr bwMode="auto">
              <a:xfrm>
                <a:off x="6948200" y="3263096"/>
                <a:ext cx="950913" cy="944563"/>
              </a:xfrm>
              <a:custGeom>
                <a:avLst/>
                <a:gdLst>
                  <a:gd name="T0" fmla="*/ 160 w 251"/>
                  <a:gd name="T1" fmla="*/ 6 h 249"/>
                  <a:gd name="T2" fmla="*/ 178 w 251"/>
                  <a:gd name="T3" fmla="*/ 74 h 249"/>
                  <a:gd name="T4" fmla="*/ 246 w 251"/>
                  <a:gd name="T5" fmla="*/ 97 h 249"/>
                  <a:gd name="T6" fmla="*/ 196 w 251"/>
                  <a:gd name="T7" fmla="*/ 145 h 249"/>
                  <a:gd name="T8" fmla="*/ 209 w 251"/>
                  <a:gd name="T9" fmla="*/ 215 h 249"/>
                  <a:gd name="T10" fmla="*/ 141 w 251"/>
                  <a:gd name="T11" fmla="*/ 195 h 249"/>
                  <a:gd name="T12" fmla="*/ 91 w 251"/>
                  <a:gd name="T13" fmla="*/ 243 h 249"/>
                  <a:gd name="T14" fmla="*/ 73 w 251"/>
                  <a:gd name="T15" fmla="*/ 174 h 249"/>
                  <a:gd name="T16" fmla="*/ 5 w 251"/>
                  <a:gd name="T17" fmla="*/ 153 h 249"/>
                  <a:gd name="T18" fmla="*/ 55 w 251"/>
                  <a:gd name="T19" fmla="*/ 104 h 249"/>
                  <a:gd name="T20" fmla="*/ 42 w 251"/>
                  <a:gd name="T21" fmla="*/ 35 h 249"/>
                  <a:gd name="T22" fmla="*/ 109 w 251"/>
                  <a:gd name="T23" fmla="*/ 53 h 249"/>
                  <a:gd name="T24" fmla="*/ 160 w 251"/>
                  <a:gd name="T25" fmla="*/ 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1" h="249">
                    <a:moveTo>
                      <a:pt x="160" y="6"/>
                    </a:moveTo>
                    <a:cubicBezTo>
                      <a:pt x="181" y="12"/>
                      <a:pt x="169" y="65"/>
                      <a:pt x="178" y="74"/>
                    </a:cubicBezTo>
                    <a:cubicBezTo>
                      <a:pt x="187" y="84"/>
                      <a:pt x="241" y="76"/>
                      <a:pt x="246" y="97"/>
                    </a:cubicBezTo>
                    <a:cubicBezTo>
                      <a:pt x="251" y="118"/>
                      <a:pt x="199" y="133"/>
                      <a:pt x="196" y="145"/>
                    </a:cubicBezTo>
                    <a:cubicBezTo>
                      <a:pt x="192" y="157"/>
                      <a:pt x="226" y="199"/>
                      <a:pt x="209" y="215"/>
                    </a:cubicBezTo>
                    <a:cubicBezTo>
                      <a:pt x="193" y="230"/>
                      <a:pt x="154" y="193"/>
                      <a:pt x="141" y="195"/>
                    </a:cubicBezTo>
                    <a:cubicBezTo>
                      <a:pt x="129" y="198"/>
                      <a:pt x="110" y="249"/>
                      <a:pt x="91" y="243"/>
                    </a:cubicBezTo>
                    <a:cubicBezTo>
                      <a:pt x="70" y="237"/>
                      <a:pt x="82" y="184"/>
                      <a:pt x="73" y="174"/>
                    </a:cubicBezTo>
                    <a:cubicBezTo>
                      <a:pt x="64" y="165"/>
                      <a:pt x="11" y="174"/>
                      <a:pt x="5" y="153"/>
                    </a:cubicBezTo>
                    <a:cubicBezTo>
                      <a:pt x="0" y="132"/>
                      <a:pt x="52" y="116"/>
                      <a:pt x="55" y="104"/>
                    </a:cubicBezTo>
                    <a:cubicBezTo>
                      <a:pt x="59" y="92"/>
                      <a:pt x="25" y="50"/>
                      <a:pt x="42" y="35"/>
                    </a:cubicBezTo>
                    <a:cubicBezTo>
                      <a:pt x="58" y="20"/>
                      <a:pt x="97" y="56"/>
                      <a:pt x="109" y="53"/>
                    </a:cubicBezTo>
                    <a:cubicBezTo>
                      <a:pt x="122" y="50"/>
                      <a:pt x="141" y="0"/>
                      <a:pt x="160" y="6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11"/>
              <p:cNvSpPr>
                <a:spLocks/>
              </p:cNvSpPr>
              <p:nvPr/>
            </p:nvSpPr>
            <p:spPr bwMode="auto">
              <a:xfrm>
                <a:off x="6945025" y="3267858"/>
                <a:ext cx="958850" cy="936625"/>
              </a:xfrm>
              <a:custGeom>
                <a:avLst/>
                <a:gdLst>
                  <a:gd name="T0" fmla="*/ 169 w 253"/>
                  <a:gd name="T1" fmla="*/ 7 h 247"/>
                  <a:gd name="T2" fmla="*/ 182 w 253"/>
                  <a:gd name="T3" fmla="*/ 77 h 247"/>
                  <a:gd name="T4" fmla="*/ 249 w 253"/>
                  <a:gd name="T5" fmla="*/ 104 h 247"/>
                  <a:gd name="T6" fmla="*/ 196 w 253"/>
                  <a:gd name="T7" fmla="*/ 148 h 247"/>
                  <a:gd name="T8" fmla="*/ 205 w 253"/>
                  <a:gd name="T9" fmla="*/ 219 h 247"/>
                  <a:gd name="T10" fmla="*/ 137 w 253"/>
                  <a:gd name="T11" fmla="*/ 196 h 247"/>
                  <a:gd name="T12" fmla="*/ 85 w 253"/>
                  <a:gd name="T13" fmla="*/ 240 h 247"/>
                  <a:gd name="T14" fmla="*/ 71 w 253"/>
                  <a:gd name="T15" fmla="*/ 170 h 247"/>
                  <a:gd name="T16" fmla="*/ 5 w 253"/>
                  <a:gd name="T17" fmla="*/ 145 h 247"/>
                  <a:gd name="T18" fmla="*/ 57 w 253"/>
                  <a:gd name="T19" fmla="*/ 100 h 247"/>
                  <a:gd name="T20" fmla="*/ 48 w 253"/>
                  <a:gd name="T21" fmla="*/ 29 h 247"/>
                  <a:gd name="T22" fmla="*/ 115 w 253"/>
                  <a:gd name="T23" fmla="*/ 51 h 247"/>
                  <a:gd name="T24" fmla="*/ 169 w 253"/>
                  <a:gd name="T25" fmla="*/ 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3" h="247">
                    <a:moveTo>
                      <a:pt x="169" y="7"/>
                    </a:moveTo>
                    <a:cubicBezTo>
                      <a:pt x="189" y="15"/>
                      <a:pt x="174" y="67"/>
                      <a:pt x="182" y="77"/>
                    </a:cubicBezTo>
                    <a:cubicBezTo>
                      <a:pt x="191" y="87"/>
                      <a:pt x="245" y="82"/>
                      <a:pt x="249" y="104"/>
                    </a:cubicBezTo>
                    <a:cubicBezTo>
                      <a:pt x="253" y="124"/>
                      <a:pt x="200" y="136"/>
                      <a:pt x="196" y="148"/>
                    </a:cubicBezTo>
                    <a:cubicBezTo>
                      <a:pt x="191" y="160"/>
                      <a:pt x="223" y="204"/>
                      <a:pt x="205" y="219"/>
                    </a:cubicBezTo>
                    <a:cubicBezTo>
                      <a:pt x="187" y="233"/>
                      <a:pt x="150" y="193"/>
                      <a:pt x="137" y="196"/>
                    </a:cubicBezTo>
                    <a:cubicBezTo>
                      <a:pt x="125" y="198"/>
                      <a:pt x="104" y="247"/>
                      <a:pt x="85" y="240"/>
                    </a:cubicBezTo>
                    <a:cubicBezTo>
                      <a:pt x="65" y="233"/>
                      <a:pt x="79" y="180"/>
                      <a:pt x="71" y="170"/>
                    </a:cubicBezTo>
                    <a:cubicBezTo>
                      <a:pt x="63" y="160"/>
                      <a:pt x="9" y="166"/>
                      <a:pt x="5" y="145"/>
                    </a:cubicBezTo>
                    <a:cubicBezTo>
                      <a:pt x="0" y="124"/>
                      <a:pt x="53" y="111"/>
                      <a:pt x="57" y="100"/>
                    </a:cubicBezTo>
                    <a:cubicBezTo>
                      <a:pt x="61" y="87"/>
                      <a:pt x="30" y="43"/>
                      <a:pt x="48" y="29"/>
                    </a:cubicBezTo>
                    <a:cubicBezTo>
                      <a:pt x="65" y="15"/>
                      <a:pt x="102" y="54"/>
                      <a:pt x="115" y="51"/>
                    </a:cubicBezTo>
                    <a:cubicBezTo>
                      <a:pt x="127" y="49"/>
                      <a:pt x="149" y="0"/>
                      <a:pt x="169" y="7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12"/>
              <p:cNvSpPr>
                <a:spLocks/>
              </p:cNvSpPr>
              <p:nvPr/>
            </p:nvSpPr>
            <p:spPr bwMode="auto">
              <a:xfrm>
                <a:off x="6945025" y="3271033"/>
                <a:ext cx="958850" cy="928688"/>
              </a:xfrm>
              <a:custGeom>
                <a:avLst/>
                <a:gdLst>
                  <a:gd name="T0" fmla="*/ 176 w 253"/>
                  <a:gd name="T1" fmla="*/ 8 h 245"/>
                  <a:gd name="T2" fmla="*/ 185 w 253"/>
                  <a:gd name="T3" fmla="*/ 79 h 245"/>
                  <a:gd name="T4" fmla="*/ 251 w 253"/>
                  <a:gd name="T5" fmla="*/ 110 h 245"/>
                  <a:gd name="T6" fmla="*/ 195 w 253"/>
                  <a:gd name="T7" fmla="*/ 151 h 245"/>
                  <a:gd name="T8" fmla="*/ 200 w 253"/>
                  <a:gd name="T9" fmla="*/ 223 h 245"/>
                  <a:gd name="T10" fmla="*/ 133 w 253"/>
                  <a:gd name="T11" fmla="*/ 196 h 245"/>
                  <a:gd name="T12" fmla="*/ 78 w 253"/>
                  <a:gd name="T13" fmla="*/ 238 h 245"/>
                  <a:gd name="T14" fmla="*/ 67 w 253"/>
                  <a:gd name="T15" fmla="*/ 166 h 245"/>
                  <a:gd name="T16" fmla="*/ 3 w 253"/>
                  <a:gd name="T17" fmla="*/ 138 h 245"/>
                  <a:gd name="T18" fmla="*/ 58 w 253"/>
                  <a:gd name="T19" fmla="*/ 95 h 245"/>
                  <a:gd name="T20" fmla="*/ 54 w 253"/>
                  <a:gd name="T21" fmla="*/ 22 h 245"/>
                  <a:gd name="T22" fmla="*/ 119 w 253"/>
                  <a:gd name="T23" fmla="*/ 49 h 245"/>
                  <a:gd name="T24" fmla="*/ 176 w 253"/>
                  <a:gd name="T25" fmla="*/ 8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3" h="245">
                    <a:moveTo>
                      <a:pt x="176" y="8"/>
                    </a:moveTo>
                    <a:cubicBezTo>
                      <a:pt x="196" y="17"/>
                      <a:pt x="178" y="68"/>
                      <a:pt x="185" y="79"/>
                    </a:cubicBezTo>
                    <a:cubicBezTo>
                      <a:pt x="193" y="90"/>
                      <a:pt x="248" y="88"/>
                      <a:pt x="251" y="110"/>
                    </a:cubicBezTo>
                    <a:cubicBezTo>
                      <a:pt x="253" y="130"/>
                      <a:pt x="199" y="139"/>
                      <a:pt x="195" y="151"/>
                    </a:cubicBezTo>
                    <a:cubicBezTo>
                      <a:pt x="190" y="163"/>
                      <a:pt x="219" y="210"/>
                      <a:pt x="200" y="223"/>
                    </a:cubicBezTo>
                    <a:cubicBezTo>
                      <a:pt x="181" y="237"/>
                      <a:pt x="146" y="194"/>
                      <a:pt x="133" y="196"/>
                    </a:cubicBezTo>
                    <a:cubicBezTo>
                      <a:pt x="121" y="197"/>
                      <a:pt x="97" y="245"/>
                      <a:pt x="78" y="238"/>
                    </a:cubicBezTo>
                    <a:cubicBezTo>
                      <a:pt x="58" y="229"/>
                      <a:pt x="75" y="177"/>
                      <a:pt x="67" y="166"/>
                    </a:cubicBezTo>
                    <a:cubicBezTo>
                      <a:pt x="60" y="155"/>
                      <a:pt x="6" y="159"/>
                      <a:pt x="3" y="138"/>
                    </a:cubicBezTo>
                    <a:cubicBezTo>
                      <a:pt x="0" y="117"/>
                      <a:pt x="53" y="106"/>
                      <a:pt x="58" y="95"/>
                    </a:cubicBezTo>
                    <a:cubicBezTo>
                      <a:pt x="63" y="82"/>
                      <a:pt x="34" y="36"/>
                      <a:pt x="54" y="22"/>
                    </a:cubicBezTo>
                    <a:cubicBezTo>
                      <a:pt x="72" y="9"/>
                      <a:pt x="106" y="51"/>
                      <a:pt x="119" y="49"/>
                    </a:cubicBezTo>
                    <a:cubicBezTo>
                      <a:pt x="131" y="48"/>
                      <a:pt x="156" y="0"/>
                      <a:pt x="176" y="8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3"/>
              <p:cNvSpPr>
                <a:spLocks/>
              </p:cNvSpPr>
              <p:nvPr/>
            </p:nvSpPr>
            <p:spPr bwMode="auto">
              <a:xfrm>
                <a:off x="6940262" y="3271033"/>
                <a:ext cx="966788" cy="928688"/>
              </a:xfrm>
              <a:custGeom>
                <a:avLst/>
                <a:gdLst>
                  <a:gd name="T0" fmla="*/ 184 w 255"/>
                  <a:gd name="T1" fmla="*/ 10 h 245"/>
                  <a:gd name="T2" fmla="*/ 190 w 255"/>
                  <a:gd name="T3" fmla="*/ 82 h 245"/>
                  <a:gd name="T4" fmla="*/ 254 w 255"/>
                  <a:gd name="T5" fmla="*/ 117 h 245"/>
                  <a:gd name="T6" fmla="*/ 195 w 255"/>
                  <a:gd name="T7" fmla="*/ 155 h 245"/>
                  <a:gd name="T8" fmla="*/ 195 w 255"/>
                  <a:gd name="T9" fmla="*/ 229 h 245"/>
                  <a:gd name="T10" fmla="*/ 130 w 255"/>
                  <a:gd name="T11" fmla="*/ 197 h 245"/>
                  <a:gd name="T12" fmla="*/ 72 w 255"/>
                  <a:gd name="T13" fmla="*/ 236 h 245"/>
                  <a:gd name="T14" fmla="*/ 65 w 255"/>
                  <a:gd name="T15" fmla="*/ 162 h 245"/>
                  <a:gd name="T16" fmla="*/ 2 w 255"/>
                  <a:gd name="T17" fmla="*/ 131 h 245"/>
                  <a:gd name="T18" fmla="*/ 60 w 255"/>
                  <a:gd name="T19" fmla="*/ 91 h 245"/>
                  <a:gd name="T20" fmla="*/ 60 w 255"/>
                  <a:gd name="T21" fmla="*/ 17 h 245"/>
                  <a:gd name="T22" fmla="*/ 124 w 255"/>
                  <a:gd name="T23" fmla="*/ 48 h 245"/>
                  <a:gd name="T24" fmla="*/ 184 w 255"/>
                  <a:gd name="T25" fmla="*/ 1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5" h="245">
                    <a:moveTo>
                      <a:pt x="184" y="10"/>
                    </a:moveTo>
                    <a:cubicBezTo>
                      <a:pt x="204" y="20"/>
                      <a:pt x="182" y="71"/>
                      <a:pt x="190" y="82"/>
                    </a:cubicBezTo>
                    <a:cubicBezTo>
                      <a:pt x="197" y="94"/>
                      <a:pt x="252" y="95"/>
                      <a:pt x="254" y="117"/>
                    </a:cubicBezTo>
                    <a:cubicBezTo>
                      <a:pt x="255" y="137"/>
                      <a:pt x="200" y="144"/>
                      <a:pt x="195" y="155"/>
                    </a:cubicBezTo>
                    <a:cubicBezTo>
                      <a:pt x="189" y="167"/>
                      <a:pt x="216" y="216"/>
                      <a:pt x="195" y="229"/>
                    </a:cubicBezTo>
                    <a:cubicBezTo>
                      <a:pt x="176" y="241"/>
                      <a:pt x="143" y="196"/>
                      <a:pt x="130" y="197"/>
                    </a:cubicBezTo>
                    <a:cubicBezTo>
                      <a:pt x="118" y="197"/>
                      <a:pt x="91" y="245"/>
                      <a:pt x="72" y="236"/>
                    </a:cubicBezTo>
                    <a:cubicBezTo>
                      <a:pt x="52" y="226"/>
                      <a:pt x="73" y="174"/>
                      <a:pt x="65" y="162"/>
                    </a:cubicBezTo>
                    <a:cubicBezTo>
                      <a:pt x="58" y="152"/>
                      <a:pt x="3" y="152"/>
                      <a:pt x="2" y="131"/>
                    </a:cubicBezTo>
                    <a:cubicBezTo>
                      <a:pt x="0" y="110"/>
                      <a:pt x="55" y="103"/>
                      <a:pt x="60" y="91"/>
                    </a:cubicBezTo>
                    <a:cubicBezTo>
                      <a:pt x="66" y="79"/>
                      <a:pt x="39" y="30"/>
                      <a:pt x="60" y="17"/>
                    </a:cubicBezTo>
                    <a:cubicBezTo>
                      <a:pt x="79" y="5"/>
                      <a:pt x="111" y="49"/>
                      <a:pt x="124" y="48"/>
                    </a:cubicBezTo>
                    <a:cubicBezTo>
                      <a:pt x="137" y="48"/>
                      <a:pt x="165" y="0"/>
                      <a:pt x="184" y="10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4"/>
              <p:cNvSpPr>
                <a:spLocks/>
              </p:cNvSpPr>
              <p:nvPr/>
            </p:nvSpPr>
            <p:spPr bwMode="auto">
              <a:xfrm>
                <a:off x="6940262" y="3271033"/>
                <a:ext cx="971550" cy="933450"/>
              </a:xfrm>
              <a:custGeom>
                <a:avLst/>
                <a:gdLst>
                  <a:gd name="T0" fmla="*/ 0 w 256"/>
                  <a:gd name="T1" fmla="*/ 124 h 246"/>
                  <a:gd name="T2" fmla="*/ 61 w 256"/>
                  <a:gd name="T3" fmla="*/ 88 h 246"/>
                  <a:gd name="T4" fmla="*/ 65 w 256"/>
                  <a:gd name="T5" fmla="*/ 11 h 246"/>
                  <a:gd name="T6" fmla="*/ 128 w 256"/>
                  <a:gd name="T7" fmla="*/ 47 h 246"/>
                  <a:gd name="T8" fmla="*/ 191 w 256"/>
                  <a:gd name="T9" fmla="*/ 12 h 246"/>
                  <a:gd name="T10" fmla="*/ 193 w 256"/>
                  <a:gd name="T11" fmla="*/ 86 h 246"/>
                  <a:gd name="T12" fmla="*/ 255 w 256"/>
                  <a:gd name="T13" fmla="*/ 124 h 246"/>
                  <a:gd name="T14" fmla="*/ 194 w 256"/>
                  <a:gd name="T15" fmla="*/ 159 h 246"/>
                  <a:gd name="T16" fmla="*/ 190 w 256"/>
                  <a:gd name="T17" fmla="*/ 234 h 246"/>
                  <a:gd name="T18" fmla="*/ 125 w 256"/>
                  <a:gd name="T19" fmla="*/ 198 h 246"/>
                  <a:gd name="T20" fmla="*/ 65 w 256"/>
                  <a:gd name="T21" fmla="*/ 234 h 246"/>
                  <a:gd name="T22" fmla="*/ 62 w 256"/>
                  <a:gd name="T23" fmla="*/ 159 h 246"/>
                  <a:gd name="T24" fmla="*/ 0 w 256"/>
                  <a:gd name="T25" fmla="*/ 124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6" h="246">
                    <a:moveTo>
                      <a:pt x="0" y="124"/>
                    </a:moveTo>
                    <a:cubicBezTo>
                      <a:pt x="0" y="103"/>
                      <a:pt x="55" y="99"/>
                      <a:pt x="61" y="88"/>
                    </a:cubicBezTo>
                    <a:cubicBezTo>
                      <a:pt x="67" y="75"/>
                      <a:pt x="43" y="24"/>
                      <a:pt x="65" y="11"/>
                    </a:cubicBezTo>
                    <a:cubicBezTo>
                      <a:pt x="85" y="0"/>
                      <a:pt x="115" y="47"/>
                      <a:pt x="128" y="47"/>
                    </a:cubicBezTo>
                    <a:cubicBezTo>
                      <a:pt x="141" y="47"/>
                      <a:pt x="172" y="1"/>
                      <a:pt x="191" y="12"/>
                    </a:cubicBezTo>
                    <a:cubicBezTo>
                      <a:pt x="211" y="23"/>
                      <a:pt x="186" y="73"/>
                      <a:pt x="193" y="86"/>
                    </a:cubicBezTo>
                    <a:cubicBezTo>
                      <a:pt x="200" y="98"/>
                      <a:pt x="256" y="102"/>
                      <a:pt x="255" y="124"/>
                    </a:cubicBezTo>
                    <a:cubicBezTo>
                      <a:pt x="255" y="145"/>
                      <a:pt x="200" y="148"/>
                      <a:pt x="194" y="159"/>
                    </a:cubicBezTo>
                    <a:cubicBezTo>
                      <a:pt x="187" y="171"/>
                      <a:pt x="212" y="222"/>
                      <a:pt x="190" y="234"/>
                    </a:cubicBezTo>
                    <a:cubicBezTo>
                      <a:pt x="169" y="246"/>
                      <a:pt x="139" y="198"/>
                      <a:pt x="125" y="198"/>
                    </a:cubicBezTo>
                    <a:cubicBezTo>
                      <a:pt x="113" y="197"/>
                      <a:pt x="83" y="244"/>
                      <a:pt x="65" y="234"/>
                    </a:cubicBezTo>
                    <a:cubicBezTo>
                      <a:pt x="46" y="223"/>
                      <a:pt x="69" y="172"/>
                      <a:pt x="62" y="159"/>
                    </a:cubicBezTo>
                    <a:cubicBezTo>
                      <a:pt x="55" y="148"/>
                      <a:pt x="0" y="145"/>
                      <a:pt x="0" y="124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cxnSp>
          <p:nvCxnSpPr>
            <p:cNvPr id="12" name="直线连接符 11"/>
            <p:cNvCxnSpPr/>
            <p:nvPr/>
          </p:nvCxnSpPr>
          <p:spPr>
            <a:xfrm>
              <a:off x="0" y="6426200"/>
              <a:ext cx="12192000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366"/>
            <p:cNvCxnSpPr/>
            <p:nvPr/>
          </p:nvCxnSpPr>
          <p:spPr>
            <a:xfrm>
              <a:off x="822960" y="3239588"/>
              <a:ext cx="10110651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/>
            <p:cNvSpPr/>
            <p:nvPr/>
          </p:nvSpPr>
          <p:spPr>
            <a:xfrm>
              <a:off x="710207" y="3095228"/>
              <a:ext cx="330957" cy="3308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glow rad="1397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2098302" y="3052405"/>
              <a:ext cx="330957" cy="3308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glow rad="1397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3261334" y="3060563"/>
              <a:ext cx="330957" cy="3308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glow rad="1397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4582008" y="3057050"/>
              <a:ext cx="330957" cy="3308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glow rad="1397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6242070" y="3091168"/>
              <a:ext cx="330957" cy="3308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glow rad="1397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8573600" y="3036378"/>
              <a:ext cx="330957" cy="3308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glow rad="1397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82600" y="2578100"/>
              <a:ext cx="6981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1999</a:t>
              </a:r>
              <a:endParaRPr kumimoji="1"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121080" y="4412734"/>
              <a:ext cx="180496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smtClean="0">
                  <a:solidFill>
                    <a:srgbClr val="7F7F7F"/>
                  </a:solidFill>
                </a:rPr>
                <a:t>1</a:t>
              </a:r>
              <a:r>
                <a:rPr lang="en-US" altLang="zh-CN" sz="1400" baseline="30000" dirty="0" smtClean="0">
                  <a:solidFill>
                    <a:srgbClr val="7F7F7F"/>
                  </a:solidFill>
                </a:rPr>
                <a:t>st</a:t>
              </a:r>
              <a:r>
                <a:rPr lang="en-US" altLang="zh-CN" sz="1400" dirty="0" smtClean="0">
                  <a:solidFill>
                    <a:srgbClr val="7F7F7F"/>
                  </a:solidFill>
                </a:rPr>
                <a:t> image annotation</a:t>
              </a:r>
            </a:p>
            <a:p>
              <a:r>
                <a:rPr lang="en-US" altLang="zh-CN" sz="1400" dirty="0" smtClean="0">
                  <a:solidFill>
                    <a:srgbClr val="7F7F7F"/>
                  </a:solidFill>
                </a:rPr>
                <a:t> </a:t>
              </a:r>
              <a:r>
                <a:rPr lang="en-US" altLang="zh-CN" sz="1400" dirty="0">
                  <a:solidFill>
                    <a:srgbClr val="7F7F7F"/>
                  </a:solidFill>
                </a:rPr>
                <a:t>system </a:t>
              </a:r>
              <a:endParaRPr lang="zh-CN" altLang="en-US" sz="1400" dirty="0">
                <a:solidFill>
                  <a:srgbClr val="7F7F7F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33780" y="3688834"/>
              <a:ext cx="153171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smtClean="0"/>
                <a:t>Dividing &amp; vector</a:t>
              </a:r>
            </a:p>
            <a:p>
              <a:r>
                <a:rPr lang="en-US" altLang="zh-CN" sz="1400" dirty="0" smtClean="0"/>
                <a:t>quantizing</a:t>
              </a:r>
              <a:endParaRPr lang="zh-CN" altLang="en-US" sz="1400" dirty="0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930400" y="2578100"/>
              <a:ext cx="6981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2010</a:t>
              </a:r>
              <a:endParaRPr kumimoji="1" lang="zh-CN" altLang="en-US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968500" y="3721100"/>
              <a:ext cx="6236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 smtClean="0"/>
                <a:t>triplet</a:t>
              </a:r>
              <a:endParaRPr kumimoji="1" lang="zh-CN" altLang="en-US" sz="1400" dirty="0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3111500" y="2578100"/>
              <a:ext cx="6981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2011</a:t>
              </a:r>
              <a:endParaRPr kumimoji="1" lang="zh-CN" altLang="en-US" dirty="0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578100" y="3721100"/>
              <a:ext cx="118494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 smtClean="0"/>
                <a:t>       Im2Text</a:t>
              </a:r>
            </a:p>
            <a:p>
              <a:endParaRPr kumimoji="1" lang="en-US" altLang="zh-CN" sz="1400" dirty="0"/>
            </a:p>
            <a:p>
              <a:endParaRPr kumimoji="1" lang="en-US" altLang="zh-CN" sz="1400" dirty="0" smtClean="0"/>
            </a:p>
            <a:p>
              <a:r>
                <a:rPr kumimoji="1" lang="en-US" altLang="zh-CN" sz="1400" dirty="0" smtClean="0"/>
                <a:t>     </a:t>
              </a:r>
              <a:endParaRPr kumimoji="1" lang="en-US" altLang="zh-CN" sz="1400" dirty="0" smtClean="0">
                <a:solidFill>
                  <a:srgbClr val="7F7F7F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4394200" y="2578100"/>
              <a:ext cx="6981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2014</a:t>
              </a:r>
              <a:endParaRPr kumimoji="1" lang="zh-CN" altLang="en-US" dirty="0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4241800" y="3695700"/>
              <a:ext cx="17114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 smtClean="0"/>
                <a:t>   </a:t>
              </a:r>
              <a:r>
                <a:rPr kumimoji="1" lang="en-US" altLang="zh-CN" sz="1400" dirty="0" err="1" smtClean="0"/>
                <a:t>mRNN</a:t>
              </a:r>
              <a:endParaRPr kumimoji="1" lang="en-US" altLang="zh-CN" sz="1400" dirty="0" smtClean="0"/>
            </a:p>
            <a:p>
              <a:r>
                <a:rPr kumimoji="1" lang="en-US" altLang="zh-CN" sz="1400" dirty="0"/>
                <a:t> </a:t>
              </a:r>
              <a:r>
                <a:rPr kumimoji="1" lang="en-US" altLang="zh-CN" sz="1400" dirty="0" smtClean="0"/>
                <a:t>  </a:t>
              </a:r>
              <a:r>
                <a:rPr lang="en-US" altLang="zh-CN" sz="1400" dirty="0" err="1" smtClean="0"/>
                <a:t>img-sen</a:t>
              </a:r>
              <a:r>
                <a:rPr lang="en-US" altLang="zh-CN" sz="1400" dirty="0" smtClean="0"/>
                <a:t> mapping</a:t>
              </a:r>
            </a:p>
            <a:p>
              <a:r>
                <a:rPr lang="en-US" altLang="zh-CN" sz="1400" dirty="0"/>
                <a:t> 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6019800" y="2552700"/>
              <a:ext cx="6981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2015</a:t>
              </a:r>
              <a:endParaRPr kumimoji="1"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5943600" y="3688834"/>
              <a:ext cx="1688819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kumimoji="1" lang="en-US" altLang="zh-CN" sz="1400" dirty="0" smtClean="0"/>
                <a:t>      NIC</a:t>
              </a:r>
            </a:p>
            <a:p>
              <a:r>
                <a:rPr kumimoji="1" lang="en-US" altLang="zh-CN" sz="1400" dirty="0" smtClean="0"/>
                <a:t>     MSR</a:t>
              </a:r>
            </a:p>
            <a:p>
              <a:r>
                <a:rPr kumimoji="1" lang="en-US" altLang="zh-CN" sz="1400" dirty="0" smtClean="0"/>
                <a:t>MSR Captivator</a:t>
              </a:r>
            </a:p>
            <a:p>
              <a:r>
                <a:rPr kumimoji="1" lang="en-US" altLang="zh-CN" sz="1400" dirty="0" smtClean="0"/>
                <a:t>    LRCN</a:t>
              </a:r>
              <a:endParaRPr kumimoji="1" lang="zh-CN" altLang="en-US" sz="1400" dirty="0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8394700" y="2552700"/>
              <a:ext cx="6981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2016</a:t>
              </a:r>
              <a:endParaRPr kumimoji="1" lang="zh-CN" altLang="en-US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7994275" y="3676134"/>
              <a:ext cx="1751576" cy="116955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sz="1400" dirty="0" smtClean="0"/>
                <a:t>      </a:t>
              </a:r>
              <a:r>
                <a:rPr kumimoji="1" lang="en-US" altLang="zh-CN" sz="1400" dirty="0" err="1" smtClean="0"/>
                <a:t>gLSTM</a:t>
              </a:r>
              <a:endParaRPr kumimoji="1" lang="en-US" altLang="zh-CN" sz="1400" dirty="0" smtClean="0"/>
            </a:p>
            <a:p>
              <a:r>
                <a:rPr kumimoji="1" lang="en-US" altLang="zh-CN" sz="1400" dirty="0"/>
                <a:t> </a:t>
              </a:r>
              <a:r>
                <a:rPr kumimoji="1" lang="en-US" altLang="zh-CN" sz="1400" dirty="0" smtClean="0"/>
                <a:t> Text-condition</a:t>
              </a:r>
            </a:p>
            <a:p>
              <a:r>
                <a:rPr kumimoji="1" lang="en-US" altLang="zh-CN" sz="1400" dirty="0" err="1" smtClean="0"/>
                <a:t>Hard&amp;Soft</a:t>
              </a:r>
              <a:r>
                <a:rPr kumimoji="1" lang="en-US" altLang="zh-CN" sz="1400" dirty="0" smtClean="0"/>
                <a:t> attention</a:t>
              </a:r>
            </a:p>
            <a:p>
              <a:r>
                <a:rPr kumimoji="1" lang="en-US" altLang="zh-CN" sz="1400" dirty="0" smtClean="0"/>
                <a:t>      LSTM-A</a:t>
              </a:r>
            </a:p>
            <a:p>
              <a:r>
                <a:rPr kumimoji="1" lang="en-US" altLang="zh-CN" sz="1400" dirty="0" smtClean="0"/>
                <a:t> </a:t>
              </a:r>
              <a:r>
                <a:rPr kumimoji="1" lang="en-US" altLang="zh-CN" sz="1400" dirty="0" err="1" smtClean="0"/>
                <a:t>Att</a:t>
              </a:r>
              <a:r>
                <a:rPr kumimoji="1" lang="en-US" altLang="zh-CN" sz="1400" dirty="0" smtClean="0"/>
                <a:t>-CNN+LSTM</a:t>
              </a:r>
            </a:p>
          </p:txBody>
        </p:sp>
        <p:cxnSp>
          <p:nvCxnSpPr>
            <p:cNvPr id="13" name="直线连接符 12"/>
            <p:cNvCxnSpPr/>
            <p:nvPr/>
          </p:nvCxnSpPr>
          <p:spPr>
            <a:xfrm>
              <a:off x="4038600" y="3276600"/>
              <a:ext cx="0" cy="24892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线箭头连接符 29"/>
            <p:cNvCxnSpPr/>
            <p:nvPr/>
          </p:nvCxnSpPr>
          <p:spPr>
            <a:xfrm>
              <a:off x="4000500" y="5041900"/>
              <a:ext cx="61468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文本框 58"/>
            <p:cNvSpPr txBox="1"/>
            <p:nvPr/>
          </p:nvSpPr>
          <p:spPr>
            <a:xfrm>
              <a:off x="4127500" y="5156200"/>
              <a:ext cx="2779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DCNN-based features extraction</a:t>
              </a:r>
            </a:p>
          </p:txBody>
        </p:sp>
        <p:cxnSp>
          <p:nvCxnSpPr>
            <p:cNvPr id="34" name="直线箭头连接符 33"/>
            <p:cNvCxnSpPr/>
            <p:nvPr/>
          </p:nvCxnSpPr>
          <p:spPr>
            <a:xfrm>
              <a:off x="9652000" y="3238500"/>
              <a:ext cx="13716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箭头连接符 43"/>
            <p:cNvCxnSpPr/>
            <p:nvPr/>
          </p:nvCxnSpPr>
          <p:spPr>
            <a:xfrm flipH="1">
              <a:off x="698500" y="5041900"/>
              <a:ext cx="33274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/>
            <p:cNvSpPr txBox="1"/>
            <p:nvPr/>
          </p:nvSpPr>
          <p:spPr>
            <a:xfrm>
              <a:off x="800100" y="5105400"/>
              <a:ext cx="341632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kumimoji="1" lang="en-US" altLang="zh-CN" sz="1400" dirty="0" smtClean="0"/>
                <a:t>Rely on </a:t>
              </a:r>
              <a:r>
                <a:rPr lang="en-US" altLang="zh-CN" sz="1400" dirty="0"/>
                <a:t>hard-coded visual </a:t>
              </a:r>
              <a:r>
                <a:rPr lang="en-US" altLang="zh-CN" sz="1400" dirty="0" smtClean="0"/>
                <a:t>concepts </a:t>
              </a:r>
              <a:endParaRPr kumimoji="1" lang="en-US" altLang="zh-CN" sz="1400" dirty="0" smtClean="0"/>
            </a:p>
            <a:p>
              <a:pPr marL="285750" indent="-285750">
                <a:buFont typeface="Arial"/>
                <a:buChar char="•"/>
              </a:pPr>
              <a:r>
                <a:rPr kumimoji="1" lang="en-US" altLang="zh-CN" sz="1400" dirty="0" smtClean="0"/>
                <a:t>Retrieval-based or template-based</a:t>
              </a:r>
            </a:p>
            <a:p>
              <a:endParaRPr kumimoji="1" lang="zh-CN" altLang="en-US" sz="1400" dirty="0"/>
            </a:p>
          </p:txBody>
        </p:sp>
      </p:grpSp>
      <p:sp>
        <p:nvSpPr>
          <p:cNvPr id="43" name="椭圆 42"/>
          <p:cNvSpPr/>
          <p:nvPr/>
        </p:nvSpPr>
        <p:spPr>
          <a:xfrm>
            <a:off x="10177428" y="3061778"/>
            <a:ext cx="330957" cy="33085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0034815" y="2505528"/>
            <a:ext cx="69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2017</a:t>
            </a:r>
            <a:endParaRPr kumimoji="1" lang="zh-CN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9670675" y="3665248"/>
            <a:ext cx="12875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dirty="0" smtClean="0"/>
              <a:t> When to look</a:t>
            </a:r>
          </a:p>
          <a:p>
            <a:r>
              <a:rPr kumimoji="1" lang="en-US" altLang="zh-CN" sz="1400" dirty="0" smtClean="0"/>
              <a:t>    self-critical</a:t>
            </a:r>
          </a:p>
        </p:txBody>
      </p:sp>
    </p:spTree>
    <p:extLst>
      <p:ext uri="{BB962C8B-B14F-4D97-AF65-F5344CB8AC3E}">
        <p14:creationId xmlns:p14="http://schemas.microsoft.com/office/powerpoint/2010/main" val="104893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3677392" y="7843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3563A8"/>
                </a:solidFill>
              </a:rPr>
              <a:t>Model</a:t>
            </a:r>
            <a:endParaRPr lang="zh-CN" altLang="en-US" sz="3200" b="1" dirty="0">
              <a:solidFill>
                <a:srgbClr val="3563A8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779745" y="1400511"/>
            <a:ext cx="2683823" cy="47501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10" name="矩形 9"/>
          <p:cNvSpPr/>
          <p:nvPr/>
        </p:nvSpPr>
        <p:spPr>
          <a:xfrm>
            <a:off x="7175500" y="1585268"/>
            <a:ext cx="4368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zh-CN" dirty="0"/>
              <a:t>B</a:t>
            </a:r>
            <a:r>
              <a:rPr lang="en-US" altLang="zh-CN" dirty="0" smtClean="0"/>
              <a:t>ased end-to-end on a neural network </a:t>
            </a:r>
            <a:r>
              <a:rPr lang="en-US" altLang="zh-CN" dirty="0"/>
              <a:t>consisting of a vision CNN followed by a language </a:t>
            </a:r>
            <a:r>
              <a:rPr lang="en-US" altLang="zh-CN" dirty="0" smtClean="0"/>
              <a:t>generating RNN.</a:t>
            </a:r>
          </a:p>
          <a:p>
            <a:endParaRPr lang="en-US" altLang="zh-CN" dirty="0" smtClean="0"/>
          </a:p>
          <a:p>
            <a:pPr marL="285750" indent="-285750">
              <a:buFont typeface="Arial"/>
              <a:buChar char="•"/>
            </a:pPr>
            <a:r>
              <a:rPr lang="en-US" altLang="zh-CN" dirty="0"/>
              <a:t>maximize the probability of the correct description given the image by using </a:t>
            </a:r>
          </a:p>
          <a:p>
            <a:pPr marL="285750" indent="-285750">
              <a:buFont typeface="Arial"/>
              <a:buChar char="•"/>
            </a:pPr>
            <a:endParaRPr lang="en-US" altLang="zh-CN" dirty="0" smtClean="0"/>
          </a:p>
        </p:txBody>
      </p: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7087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Images are from </a:t>
            </a:r>
            <a:r>
              <a:rPr lang="en-US" altLang="zh-CN" i="1" dirty="0">
                <a:solidFill>
                  <a:srgbClr val="7F7F7F"/>
                </a:solidFill>
              </a:rPr>
              <a:t>Show and Tell: A Neural Image Caption Generator </a:t>
            </a:r>
          </a:p>
        </p:txBody>
      </p:sp>
      <p:pic>
        <p:nvPicPr>
          <p:cNvPr id="3" name="图片 2" descr="Screen Shot 2017-06-06 at 11.54.2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260600"/>
            <a:ext cx="5969000" cy="2616200"/>
          </a:xfrm>
          <a:prstGeom prst="rect">
            <a:avLst/>
          </a:prstGeom>
        </p:spPr>
      </p:pic>
      <p:pic>
        <p:nvPicPr>
          <p:cNvPr id="4" name="图片 3" descr="Screen Shot 2017-06-06 at 11.59.29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3270550"/>
            <a:ext cx="3632200" cy="80614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419462" y="4052501"/>
            <a:ext cx="32033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CN" i="1" dirty="0">
                <a:latin typeface="Apple Chancery"/>
                <a:cs typeface="Apple Chancery"/>
              </a:rPr>
              <a:t>Θ</a:t>
            </a:r>
            <a:r>
              <a:rPr lang="en-US" altLang="zh-CN" dirty="0"/>
              <a:t>:</a:t>
            </a:r>
            <a:r>
              <a:rPr lang="en-US" altLang="zh-CN" dirty="0" smtClean="0"/>
              <a:t>parameters </a:t>
            </a:r>
            <a:r>
              <a:rPr lang="en-US" altLang="zh-CN" dirty="0"/>
              <a:t>of our </a:t>
            </a:r>
            <a:r>
              <a:rPr lang="en-US" altLang="zh-CN" dirty="0" smtClean="0"/>
              <a:t>model</a:t>
            </a:r>
          </a:p>
          <a:p>
            <a:r>
              <a:rPr lang="en-US" altLang="zh-CN" dirty="0" smtClean="0"/>
              <a:t> I: an image   S: the sentence</a:t>
            </a:r>
            <a:endParaRPr lang="zh-CN" altLang="en-US" dirty="0"/>
          </a:p>
        </p:txBody>
      </p:sp>
      <p:pic>
        <p:nvPicPr>
          <p:cNvPr id="6" name="图片 5" descr="Screen Shot 2017-06-06 at 12.13.2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000" y="4733114"/>
            <a:ext cx="4508500" cy="79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82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-1934810" y="-4682708"/>
            <a:ext cx="14126810" cy="11817707"/>
            <a:chOff x="-1934810" y="-4682708"/>
            <a:chExt cx="14126810" cy="11817707"/>
          </a:xfrm>
        </p:grpSpPr>
        <p:sp>
          <p:nvSpPr>
            <p:cNvPr id="53" name="文本框 52"/>
            <p:cNvSpPr txBox="1"/>
            <p:nvPr/>
          </p:nvSpPr>
          <p:spPr>
            <a:xfrm>
              <a:off x="4388592" y="809734"/>
              <a:ext cx="5326908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err="1" smtClean="0">
                  <a:solidFill>
                    <a:srgbClr val="3563A8"/>
                  </a:solidFill>
                </a:rPr>
                <a:t>mRNN</a:t>
              </a:r>
              <a:r>
                <a:rPr lang="en-US" altLang="zh-CN" sz="3200" b="1" dirty="0" smtClean="0">
                  <a:solidFill>
                    <a:srgbClr val="3563A8"/>
                  </a:solidFill>
                </a:rPr>
                <a:t> (Arxiv’14)  </a:t>
              </a:r>
              <a:r>
                <a:rPr lang="en-US" altLang="zh-CN" b="1" dirty="0" smtClean="0">
                  <a:solidFill>
                    <a:srgbClr val="3563A8"/>
                  </a:solidFill>
                </a:rPr>
                <a:t>132 citations</a:t>
              </a:r>
              <a:endParaRPr lang="zh-CN" altLang="en-US" b="1" dirty="0">
                <a:solidFill>
                  <a:srgbClr val="3563A8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4775200" y="1376893"/>
              <a:ext cx="3086100" cy="45719"/>
            </a:xfrm>
            <a:prstGeom prst="rect">
              <a:avLst/>
            </a:prstGeom>
            <a:solidFill>
              <a:srgbClr val="3563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2" name="组合 13"/>
            <p:cNvGrpSpPr/>
            <p:nvPr/>
          </p:nvGrpSpPr>
          <p:grpSpPr>
            <a:xfrm rot="619297">
              <a:off x="-1934810" y="-4682708"/>
              <a:ext cx="6484691" cy="6452906"/>
              <a:chOff x="6940262" y="3251983"/>
              <a:chExt cx="971550" cy="966788"/>
            </a:xfrm>
          </p:grpSpPr>
          <p:sp>
            <p:nvSpPr>
              <p:cNvPr id="54" name="Freeform 5"/>
              <p:cNvSpPr>
                <a:spLocks/>
              </p:cNvSpPr>
              <p:nvPr/>
            </p:nvSpPr>
            <p:spPr bwMode="auto">
              <a:xfrm>
                <a:off x="6959312" y="3251983"/>
                <a:ext cx="928688" cy="966788"/>
              </a:xfrm>
              <a:custGeom>
                <a:avLst/>
                <a:gdLst>
                  <a:gd name="T0" fmla="*/ 121 w 245"/>
                  <a:gd name="T1" fmla="*/ 0 h 255"/>
                  <a:gd name="T2" fmla="*/ 158 w 245"/>
                  <a:gd name="T3" fmla="*/ 61 h 255"/>
                  <a:gd name="T4" fmla="*/ 234 w 245"/>
                  <a:gd name="T5" fmla="*/ 65 h 255"/>
                  <a:gd name="T6" fmla="*/ 198 w 245"/>
                  <a:gd name="T7" fmla="*/ 128 h 255"/>
                  <a:gd name="T8" fmla="*/ 233 w 245"/>
                  <a:gd name="T9" fmla="*/ 191 h 255"/>
                  <a:gd name="T10" fmla="*/ 160 w 245"/>
                  <a:gd name="T11" fmla="*/ 193 h 255"/>
                  <a:gd name="T12" fmla="*/ 122 w 245"/>
                  <a:gd name="T13" fmla="*/ 255 h 255"/>
                  <a:gd name="T14" fmla="*/ 87 w 245"/>
                  <a:gd name="T15" fmla="*/ 193 h 255"/>
                  <a:gd name="T16" fmla="*/ 11 w 245"/>
                  <a:gd name="T17" fmla="*/ 190 h 255"/>
                  <a:gd name="T18" fmla="*/ 47 w 245"/>
                  <a:gd name="T19" fmla="*/ 125 h 255"/>
                  <a:gd name="T20" fmla="*/ 11 w 245"/>
                  <a:gd name="T21" fmla="*/ 65 h 255"/>
                  <a:gd name="T22" fmla="*/ 86 w 245"/>
                  <a:gd name="T23" fmla="*/ 62 h 255"/>
                  <a:gd name="T24" fmla="*/ 121 w 245"/>
                  <a:gd name="T25" fmla="*/ 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255">
                    <a:moveTo>
                      <a:pt x="121" y="0"/>
                    </a:moveTo>
                    <a:cubicBezTo>
                      <a:pt x="142" y="0"/>
                      <a:pt x="147" y="55"/>
                      <a:pt x="158" y="61"/>
                    </a:cubicBezTo>
                    <a:cubicBezTo>
                      <a:pt x="170" y="67"/>
                      <a:pt x="222" y="43"/>
                      <a:pt x="234" y="65"/>
                    </a:cubicBezTo>
                    <a:cubicBezTo>
                      <a:pt x="245" y="85"/>
                      <a:pt x="198" y="115"/>
                      <a:pt x="198" y="128"/>
                    </a:cubicBezTo>
                    <a:cubicBezTo>
                      <a:pt x="198" y="141"/>
                      <a:pt x="244" y="172"/>
                      <a:pt x="233" y="191"/>
                    </a:cubicBezTo>
                    <a:cubicBezTo>
                      <a:pt x="222" y="211"/>
                      <a:pt x="172" y="186"/>
                      <a:pt x="160" y="193"/>
                    </a:cubicBezTo>
                    <a:cubicBezTo>
                      <a:pt x="148" y="200"/>
                      <a:pt x="143" y="255"/>
                      <a:pt x="122" y="255"/>
                    </a:cubicBezTo>
                    <a:cubicBezTo>
                      <a:pt x="101" y="255"/>
                      <a:pt x="98" y="199"/>
                      <a:pt x="87" y="193"/>
                    </a:cubicBezTo>
                    <a:cubicBezTo>
                      <a:pt x="75" y="187"/>
                      <a:pt x="24" y="212"/>
                      <a:pt x="11" y="190"/>
                    </a:cubicBezTo>
                    <a:cubicBezTo>
                      <a:pt x="0" y="169"/>
                      <a:pt x="47" y="138"/>
                      <a:pt x="47" y="125"/>
                    </a:cubicBezTo>
                    <a:cubicBezTo>
                      <a:pt x="48" y="113"/>
                      <a:pt x="1" y="83"/>
                      <a:pt x="11" y="65"/>
                    </a:cubicBezTo>
                    <a:cubicBezTo>
                      <a:pt x="23" y="45"/>
                      <a:pt x="73" y="69"/>
                      <a:pt x="86" y="62"/>
                    </a:cubicBezTo>
                    <a:cubicBezTo>
                      <a:pt x="97" y="55"/>
                      <a:pt x="100" y="0"/>
                      <a:pt x="121" y="0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6"/>
              <p:cNvSpPr>
                <a:spLocks/>
              </p:cNvSpPr>
              <p:nvPr/>
            </p:nvSpPr>
            <p:spPr bwMode="auto">
              <a:xfrm>
                <a:off x="6956137" y="3256746"/>
                <a:ext cx="936625" cy="962025"/>
              </a:xfrm>
              <a:custGeom>
                <a:avLst/>
                <a:gdLst>
                  <a:gd name="T0" fmla="*/ 129 w 247"/>
                  <a:gd name="T1" fmla="*/ 1 h 254"/>
                  <a:gd name="T2" fmla="*/ 162 w 247"/>
                  <a:gd name="T3" fmla="*/ 63 h 254"/>
                  <a:gd name="T4" fmla="*/ 237 w 247"/>
                  <a:gd name="T5" fmla="*/ 71 h 254"/>
                  <a:gd name="T6" fmla="*/ 198 w 247"/>
                  <a:gd name="T7" fmla="*/ 131 h 254"/>
                  <a:gd name="T8" fmla="*/ 229 w 247"/>
                  <a:gd name="T9" fmla="*/ 196 h 254"/>
                  <a:gd name="T10" fmla="*/ 156 w 247"/>
                  <a:gd name="T11" fmla="*/ 193 h 254"/>
                  <a:gd name="T12" fmla="*/ 116 w 247"/>
                  <a:gd name="T13" fmla="*/ 252 h 254"/>
                  <a:gd name="T14" fmla="*/ 84 w 247"/>
                  <a:gd name="T15" fmla="*/ 189 h 254"/>
                  <a:gd name="T16" fmla="*/ 11 w 247"/>
                  <a:gd name="T17" fmla="*/ 182 h 254"/>
                  <a:gd name="T18" fmla="*/ 49 w 247"/>
                  <a:gd name="T19" fmla="*/ 121 h 254"/>
                  <a:gd name="T20" fmla="*/ 18 w 247"/>
                  <a:gd name="T21" fmla="*/ 59 h 254"/>
                  <a:gd name="T22" fmla="*/ 91 w 247"/>
                  <a:gd name="T23" fmla="*/ 60 h 254"/>
                  <a:gd name="T24" fmla="*/ 129 w 247"/>
                  <a:gd name="T25" fmla="*/ 1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7" h="254">
                    <a:moveTo>
                      <a:pt x="129" y="1"/>
                    </a:moveTo>
                    <a:cubicBezTo>
                      <a:pt x="150" y="2"/>
                      <a:pt x="151" y="57"/>
                      <a:pt x="162" y="63"/>
                    </a:cubicBezTo>
                    <a:cubicBezTo>
                      <a:pt x="174" y="70"/>
                      <a:pt x="226" y="49"/>
                      <a:pt x="237" y="71"/>
                    </a:cubicBezTo>
                    <a:cubicBezTo>
                      <a:pt x="247" y="91"/>
                      <a:pt x="199" y="118"/>
                      <a:pt x="198" y="131"/>
                    </a:cubicBezTo>
                    <a:cubicBezTo>
                      <a:pt x="197" y="144"/>
                      <a:pt x="241" y="177"/>
                      <a:pt x="229" y="196"/>
                    </a:cubicBezTo>
                    <a:cubicBezTo>
                      <a:pt x="217" y="214"/>
                      <a:pt x="169" y="187"/>
                      <a:pt x="156" y="193"/>
                    </a:cubicBezTo>
                    <a:cubicBezTo>
                      <a:pt x="144" y="199"/>
                      <a:pt x="137" y="254"/>
                      <a:pt x="116" y="252"/>
                    </a:cubicBezTo>
                    <a:cubicBezTo>
                      <a:pt x="95" y="251"/>
                      <a:pt x="95" y="196"/>
                      <a:pt x="84" y="189"/>
                    </a:cubicBezTo>
                    <a:cubicBezTo>
                      <a:pt x="73" y="182"/>
                      <a:pt x="21" y="204"/>
                      <a:pt x="11" y="182"/>
                    </a:cubicBezTo>
                    <a:cubicBezTo>
                      <a:pt x="0" y="161"/>
                      <a:pt x="48" y="134"/>
                      <a:pt x="49" y="121"/>
                    </a:cubicBezTo>
                    <a:cubicBezTo>
                      <a:pt x="50" y="108"/>
                      <a:pt x="7" y="76"/>
                      <a:pt x="18" y="59"/>
                    </a:cubicBezTo>
                    <a:cubicBezTo>
                      <a:pt x="30" y="40"/>
                      <a:pt x="78" y="66"/>
                      <a:pt x="91" y="60"/>
                    </a:cubicBezTo>
                    <a:cubicBezTo>
                      <a:pt x="103" y="54"/>
                      <a:pt x="109" y="0"/>
                      <a:pt x="129" y="1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"/>
              <p:cNvSpPr>
                <a:spLocks/>
              </p:cNvSpPr>
              <p:nvPr/>
            </p:nvSpPr>
            <p:spPr bwMode="auto">
              <a:xfrm>
                <a:off x="6956137" y="3259921"/>
                <a:ext cx="936625" cy="955675"/>
              </a:xfrm>
              <a:custGeom>
                <a:avLst/>
                <a:gdLst>
                  <a:gd name="T0" fmla="*/ 137 w 247"/>
                  <a:gd name="T1" fmla="*/ 2 h 252"/>
                  <a:gd name="T2" fmla="*/ 165 w 247"/>
                  <a:gd name="T3" fmla="*/ 65 h 252"/>
                  <a:gd name="T4" fmla="*/ 239 w 247"/>
                  <a:gd name="T5" fmla="*/ 77 h 252"/>
                  <a:gd name="T6" fmla="*/ 197 w 247"/>
                  <a:gd name="T7" fmla="*/ 134 h 252"/>
                  <a:gd name="T8" fmla="*/ 224 w 247"/>
                  <a:gd name="T9" fmla="*/ 200 h 252"/>
                  <a:gd name="T10" fmla="*/ 152 w 247"/>
                  <a:gd name="T11" fmla="*/ 193 h 252"/>
                  <a:gd name="T12" fmla="*/ 109 w 247"/>
                  <a:gd name="T13" fmla="*/ 250 h 252"/>
                  <a:gd name="T14" fmla="*/ 81 w 247"/>
                  <a:gd name="T15" fmla="*/ 185 h 252"/>
                  <a:gd name="T16" fmla="*/ 9 w 247"/>
                  <a:gd name="T17" fmla="*/ 174 h 252"/>
                  <a:gd name="T18" fmla="*/ 50 w 247"/>
                  <a:gd name="T19" fmla="*/ 116 h 252"/>
                  <a:gd name="T20" fmla="*/ 23 w 247"/>
                  <a:gd name="T21" fmla="*/ 52 h 252"/>
                  <a:gd name="T22" fmla="*/ 95 w 247"/>
                  <a:gd name="T23" fmla="*/ 58 h 252"/>
                  <a:gd name="T24" fmla="*/ 137 w 247"/>
                  <a:gd name="T25" fmla="*/ 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7" h="252">
                    <a:moveTo>
                      <a:pt x="137" y="2"/>
                    </a:moveTo>
                    <a:cubicBezTo>
                      <a:pt x="157" y="4"/>
                      <a:pt x="155" y="58"/>
                      <a:pt x="165" y="65"/>
                    </a:cubicBezTo>
                    <a:cubicBezTo>
                      <a:pt x="177" y="73"/>
                      <a:pt x="229" y="55"/>
                      <a:pt x="239" y="77"/>
                    </a:cubicBezTo>
                    <a:cubicBezTo>
                      <a:pt x="247" y="98"/>
                      <a:pt x="198" y="121"/>
                      <a:pt x="197" y="134"/>
                    </a:cubicBezTo>
                    <a:cubicBezTo>
                      <a:pt x="196" y="147"/>
                      <a:pt x="237" y="182"/>
                      <a:pt x="224" y="200"/>
                    </a:cubicBezTo>
                    <a:cubicBezTo>
                      <a:pt x="210" y="217"/>
                      <a:pt x="164" y="188"/>
                      <a:pt x="152" y="193"/>
                    </a:cubicBezTo>
                    <a:cubicBezTo>
                      <a:pt x="140" y="198"/>
                      <a:pt x="130" y="252"/>
                      <a:pt x="109" y="250"/>
                    </a:cubicBezTo>
                    <a:cubicBezTo>
                      <a:pt x="88" y="247"/>
                      <a:pt x="91" y="192"/>
                      <a:pt x="81" y="185"/>
                    </a:cubicBezTo>
                    <a:cubicBezTo>
                      <a:pt x="70" y="177"/>
                      <a:pt x="18" y="196"/>
                      <a:pt x="9" y="174"/>
                    </a:cubicBezTo>
                    <a:cubicBezTo>
                      <a:pt x="0" y="153"/>
                      <a:pt x="49" y="129"/>
                      <a:pt x="50" y="116"/>
                    </a:cubicBezTo>
                    <a:cubicBezTo>
                      <a:pt x="52" y="104"/>
                      <a:pt x="11" y="69"/>
                      <a:pt x="23" y="52"/>
                    </a:cubicBezTo>
                    <a:cubicBezTo>
                      <a:pt x="37" y="35"/>
                      <a:pt x="83" y="63"/>
                      <a:pt x="95" y="58"/>
                    </a:cubicBezTo>
                    <a:cubicBezTo>
                      <a:pt x="107" y="53"/>
                      <a:pt x="116" y="0"/>
                      <a:pt x="137" y="2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8"/>
              <p:cNvSpPr>
                <a:spLocks/>
              </p:cNvSpPr>
              <p:nvPr/>
            </p:nvSpPr>
            <p:spPr bwMode="auto">
              <a:xfrm>
                <a:off x="6951375" y="3259921"/>
                <a:ext cx="944563" cy="950913"/>
              </a:xfrm>
              <a:custGeom>
                <a:avLst/>
                <a:gdLst>
                  <a:gd name="T0" fmla="*/ 145 w 249"/>
                  <a:gd name="T1" fmla="*/ 4 h 251"/>
                  <a:gd name="T2" fmla="*/ 170 w 249"/>
                  <a:gd name="T3" fmla="*/ 69 h 251"/>
                  <a:gd name="T4" fmla="*/ 242 w 249"/>
                  <a:gd name="T5" fmla="*/ 84 h 251"/>
                  <a:gd name="T6" fmla="*/ 197 w 249"/>
                  <a:gd name="T7" fmla="*/ 138 h 251"/>
                  <a:gd name="T8" fmla="*/ 219 w 249"/>
                  <a:gd name="T9" fmla="*/ 205 h 251"/>
                  <a:gd name="T10" fmla="*/ 148 w 249"/>
                  <a:gd name="T11" fmla="*/ 194 h 251"/>
                  <a:gd name="T12" fmla="*/ 103 w 249"/>
                  <a:gd name="T13" fmla="*/ 248 h 251"/>
                  <a:gd name="T14" fmla="*/ 79 w 249"/>
                  <a:gd name="T15" fmla="*/ 182 h 251"/>
                  <a:gd name="T16" fmla="*/ 8 w 249"/>
                  <a:gd name="T17" fmla="*/ 168 h 251"/>
                  <a:gd name="T18" fmla="*/ 52 w 249"/>
                  <a:gd name="T19" fmla="*/ 112 h 251"/>
                  <a:gd name="T20" fmla="*/ 30 w 249"/>
                  <a:gd name="T21" fmla="*/ 47 h 251"/>
                  <a:gd name="T22" fmla="*/ 100 w 249"/>
                  <a:gd name="T23" fmla="*/ 56 h 251"/>
                  <a:gd name="T24" fmla="*/ 145 w 249"/>
                  <a:gd name="T25" fmla="*/ 4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9" h="251">
                    <a:moveTo>
                      <a:pt x="145" y="4"/>
                    </a:moveTo>
                    <a:cubicBezTo>
                      <a:pt x="165" y="7"/>
                      <a:pt x="160" y="61"/>
                      <a:pt x="170" y="69"/>
                    </a:cubicBezTo>
                    <a:cubicBezTo>
                      <a:pt x="180" y="77"/>
                      <a:pt x="233" y="62"/>
                      <a:pt x="242" y="84"/>
                    </a:cubicBezTo>
                    <a:cubicBezTo>
                      <a:pt x="249" y="105"/>
                      <a:pt x="199" y="126"/>
                      <a:pt x="197" y="138"/>
                    </a:cubicBezTo>
                    <a:cubicBezTo>
                      <a:pt x="195" y="150"/>
                      <a:pt x="234" y="188"/>
                      <a:pt x="219" y="205"/>
                    </a:cubicBezTo>
                    <a:cubicBezTo>
                      <a:pt x="205" y="222"/>
                      <a:pt x="161" y="190"/>
                      <a:pt x="148" y="194"/>
                    </a:cubicBezTo>
                    <a:cubicBezTo>
                      <a:pt x="137" y="199"/>
                      <a:pt x="124" y="251"/>
                      <a:pt x="103" y="248"/>
                    </a:cubicBezTo>
                    <a:cubicBezTo>
                      <a:pt x="83" y="244"/>
                      <a:pt x="88" y="190"/>
                      <a:pt x="79" y="182"/>
                    </a:cubicBezTo>
                    <a:cubicBezTo>
                      <a:pt x="69" y="173"/>
                      <a:pt x="16" y="189"/>
                      <a:pt x="8" y="168"/>
                    </a:cubicBezTo>
                    <a:cubicBezTo>
                      <a:pt x="0" y="147"/>
                      <a:pt x="50" y="125"/>
                      <a:pt x="52" y="112"/>
                    </a:cubicBezTo>
                    <a:cubicBezTo>
                      <a:pt x="55" y="100"/>
                      <a:pt x="16" y="63"/>
                      <a:pt x="30" y="47"/>
                    </a:cubicBezTo>
                    <a:cubicBezTo>
                      <a:pt x="44" y="30"/>
                      <a:pt x="88" y="61"/>
                      <a:pt x="100" y="56"/>
                    </a:cubicBezTo>
                    <a:cubicBezTo>
                      <a:pt x="112" y="52"/>
                      <a:pt x="125" y="0"/>
                      <a:pt x="145" y="4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9"/>
              <p:cNvSpPr>
                <a:spLocks/>
              </p:cNvSpPr>
              <p:nvPr/>
            </p:nvSpPr>
            <p:spPr bwMode="auto">
              <a:xfrm>
                <a:off x="6948200" y="3263096"/>
                <a:ext cx="950913" cy="947738"/>
              </a:xfrm>
              <a:custGeom>
                <a:avLst/>
                <a:gdLst>
                  <a:gd name="T0" fmla="*/ 153 w 251"/>
                  <a:gd name="T1" fmla="*/ 5 h 250"/>
                  <a:gd name="T2" fmla="*/ 174 w 251"/>
                  <a:gd name="T3" fmla="*/ 71 h 250"/>
                  <a:gd name="T4" fmla="*/ 244 w 251"/>
                  <a:gd name="T5" fmla="*/ 90 h 250"/>
                  <a:gd name="T6" fmla="*/ 197 w 251"/>
                  <a:gd name="T7" fmla="*/ 141 h 250"/>
                  <a:gd name="T8" fmla="*/ 215 w 251"/>
                  <a:gd name="T9" fmla="*/ 209 h 250"/>
                  <a:gd name="T10" fmla="*/ 145 w 251"/>
                  <a:gd name="T11" fmla="*/ 194 h 250"/>
                  <a:gd name="T12" fmla="*/ 97 w 251"/>
                  <a:gd name="T13" fmla="*/ 245 h 250"/>
                  <a:gd name="T14" fmla="*/ 76 w 251"/>
                  <a:gd name="T15" fmla="*/ 177 h 250"/>
                  <a:gd name="T16" fmla="*/ 7 w 251"/>
                  <a:gd name="T17" fmla="*/ 160 h 250"/>
                  <a:gd name="T18" fmla="*/ 54 w 251"/>
                  <a:gd name="T19" fmla="*/ 108 h 250"/>
                  <a:gd name="T20" fmla="*/ 36 w 251"/>
                  <a:gd name="T21" fmla="*/ 40 h 250"/>
                  <a:gd name="T22" fmla="*/ 105 w 251"/>
                  <a:gd name="T23" fmla="*/ 54 h 250"/>
                  <a:gd name="T24" fmla="*/ 153 w 251"/>
                  <a:gd name="T25" fmla="*/ 5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1" h="250">
                    <a:moveTo>
                      <a:pt x="153" y="5"/>
                    </a:moveTo>
                    <a:cubicBezTo>
                      <a:pt x="173" y="9"/>
                      <a:pt x="165" y="62"/>
                      <a:pt x="174" y="71"/>
                    </a:cubicBezTo>
                    <a:cubicBezTo>
                      <a:pt x="184" y="80"/>
                      <a:pt x="238" y="68"/>
                      <a:pt x="244" y="90"/>
                    </a:cubicBezTo>
                    <a:cubicBezTo>
                      <a:pt x="251" y="111"/>
                      <a:pt x="200" y="129"/>
                      <a:pt x="197" y="141"/>
                    </a:cubicBezTo>
                    <a:cubicBezTo>
                      <a:pt x="194" y="153"/>
                      <a:pt x="231" y="193"/>
                      <a:pt x="215" y="209"/>
                    </a:cubicBezTo>
                    <a:cubicBezTo>
                      <a:pt x="199" y="225"/>
                      <a:pt x="158" y="191"/>
                      <a:pt x="145" y="194"/>
                    </a:cubicBezTo>
                    <a:cubicBezTo>
                      <a:pt x="133" y="198"/>
                      <a:pt x="117" y="250"/>
                      <a:pt x="97" y="245"/>
                    </a:cubicBezTo>
                    <a:cubicBezTo>
                      <a:pt x="77" y="240"/>
                      <a:pt x="86" y="186"/>
                      <a:pt x="76" y="177"/>
                    </a:cubicBezTo>
                    <a:cubicBezTo>
                      <a:pt x="67" y="169"/>
                      <a:pt x="14" y="181"/>
                      <a:pt x="7" y="160"/>
                    </a:cubicBezTo>
                    <a:cubicBezTo>
                      <a:pt x="0" y="139"/>
                      <a:pt x="51" y="120"/>
                      <a:pt x="54" y="108"/>
                    </a:cubicBezTo>
                    <a:cubicBezTo>
                      <a:pt x="57" y="95"/>
                      <a:pt x="21" y="56"/>
                      <a:pt x="36" y="40"/>
                    </a:cubicBezTo>
                    <a:cubicBezTo>
                      <a:pt x="51" y="25"/>
                      <a:pt x="93" y="58"/>
                      <a:pt x="105" y="54"/>
                    </a:cubicBezTo>
                    <a:cubicBezTo>
                      <a:pt x="117" y="51"/>
                      <a:pt x="133" y="0"/>
                      <a:pt x="153" y="5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10"/>
              <p:cNvSpPr>
                <a:spLocks/>
              </p:cNvSpPr>
              <p:nvPr/>
            </p:nvSpPr>
            <p:spPr bwMode="auto">
              <a:xfrm>
                <a:off x="6948200" y="3263096"/>
                <a:ext cx="950913" cy="944563"/>
              </a:xfrm>
              <a:custGeom>
                <a:avLst/>
                <a:gdLst>
                  <a:gd name="T0" fmla="*/ 160 w 251"/>
                  <a:gd name="T1" fmla="*/ 6 h 249"/>
                  <a:gd name="T2" fmla="*/ 178 w 251"/>
                  <a:gd name="T3" fmla="*/ 74 h 249"/>
                  <a:gd name="T4" fmla="*/ 246 w 251"/>
                  <a:gd name="T5" fmla="*/ 97 h 249"/>
                  <a:gd name="T6" fmla="*/ 196 w 251"/>
                  <a:gd name="T7" fmla="*/ 145 h 249"/>
                  <a:gd name="T8" fmla="*/ 209 w 251"/>
                  <a:gd name="T9" fmla="*/ 215 h 249"/>
                  <a:gd name="T10" fmla="*/ 141 w 251"/>
                  <a:gd name="T11" fmla="*/ 195 h 249"/>
                  <a:gd name="T12" fmla="*/ 91 w 251"/>
                  <a:gd name="T13" fmla="*/ 243 h 249"/>
                  <a:gd name="T14" fmla="*/ 73 w 251"/>
                  <a:gd name="T15" fmla="*/ 174 h 249"/>
                  <a:gd name="T16" fmla="*/ 5 w 251"/>
                  <a:gd name="T17" fmla="*/ 153 h 249"/>
                  <a:gd name="T18" fmla="*/ 55 w 251"/>
                  <a:gd name="T19" fmla="*/ 104 h 249"/>
                  <a:gd name="T20" fmla="*/ 42 w 251"/>
                  <a:gd name="T21" fmla="*/ 35 h 249"/>
                  <a:gd name="T22" fmla="*/ 109 w 251"/>
                  <a:gd name="T23" fmla="*/ 53 h 249"/>
                  <a:gd name="T24" fmla="*/ 160 w 251"/>
                  <a:gd name="T25" fmla="*/ 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1" h="249">
                    <a:moveTo>
                      <a:pt x="160" y="6"/>
                    </a:moveTo>
                    <a:cubicBezTo>
                      <a:pt x="181" y="12"/>
                      <a:pt x="169" y="65"/>
                      <a:pt x="178" y="74"/>
                    </a:cubicBezTo>
                    <a:cubicBezTo>
                      <a:pt x="187" y="84"/>
                      <a:pt x="241" y="76"/>
                      <a:pt x="246" y="97"/>
                    </a:cubicBezTo>
                    <a:cubicBezTo>
                      <a:pt x="251" y="118"/>
                      <a:pt x="199" y="133"/>
                      <a:pt x="196" y="145"/>
                    </a:cubicBezTo>
                    <a:cubicBezTo>
                      <a:pt x="192" y="157"/>
                      <a:pt x="226" y="199"/>
                      <a:pt x="209" y="215"/>
                    </a:cubicBezTo>
                    <a:cubicBezTo>
                      <a:pt x="193" y="230"/>
                      <a:pt x="154" y="193"/>
                      <a:pt x="141" y="195"/>
                    </a:cubicBezTo>
                    <a:cubicBezTo>
                      <a:pt x="129" y="198"/>
                      <a:pt x="110" y="249"/>
                      <a:pt x="91" y="243"/>
                    </a:cubicBezTo>
                    <a:cubicBezTo>
                      <a:pt x="70" y="237"/>
                      <a:pt x="82" y="184"/>
                      <a:pt x="73" y="174"/>
                    </a:cubicBezTo>
                    <a:cubicBezTo>
                      <a:pt x="64" y="165"/>
                      <a:pt x="11" y="174"/>
                      <a:pt x="5" y="153"/>
                    </a:cubicBezTo>
                    <a:cubicBezTo>
                      <a:pt x="0" y="132"/>
                      <a:pt x="52" y="116"/>
                      <a:pt x="55" y="104"/>
                    </a:cubicBezTo>
                    <a:cubicBezTo>
                      <a:pt x="59" y="92"/>
                      <a:pt x="25" y="50"/>
                      <a:pt x="42" y="35"/>
                    </a:cubicBezTo>
                    <a:cubicBezTo>
                      <a:pt x="58" y="20"/>
                      <a:pt x="97" y="56"/>
                      <a:pt x="109" y="53"/>
                    </a:cubicBezTo>
                    <a:cubicBezTo>
                      <a:pt x="122" y="50"/>
                      <a:pt x="141" y="0"/>
                      <a:pt x="160" y="6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11"/>
              <p:cNvSpPr>
                <a:spLocks/>
              </p:cNvSpPr>
              <p:nvPr/>
            </p:nvSpPr>
            <p:spPr bwMode="auto">
              <a:xfrm>
                <a:off x="6945025" y="3267858"/>
                <a:ext cx="958850" cy="936625"/>
              </a:xfrm>
              <a:custGeom>
                <a:avLst/>
                <a:gdLst>
                  <a:gd name="T0" fmla="*/ 169 w 253"/>
                  <a:gd name="T1" fmla="*/ 7 h 247"/>
                  <a:gd name="T2" fmla="*/ 182 w 253"/>
                  <a:gd name="T3" fmla="*/ 77 h 247"/>
                  <a:gd name="T4" fmla="*/ 249 w 253"/>
                  <a:gd name="T5" fmla="*/ 104 h 247"/>
                  <a:gd name="T6" fmla="*/ 196 w 253"/>
                  <a:gd name="T7" fmla="*/ 148 h 247"/>
                  <a:gd name="T8" fmla="*/ 205 w 253"/>
                  <a:gd name="T9" fmla="*/ 219 h 247"/>
                  <a:gd name="T10" fmla="*/ 137 w 253"/>
                  <a:gd name="T11" fmla="*/ 196 h 247"/>
                  <a:gd name="T12" fmla="*/ 85 w 253"/>
                  <a:gd name="T13" fmla="*/ 240 h 247"/>
                  <a:gd name="T14" fmla="*/ 71 w 253"/>
                  <a:gd name="T15" fmla="*/ 170 h 247"/>
                  <a:gd name="T16" fmla="*/ 5 w 253"/>
                  <a:gd name="T17" fmla="*/ 145 h 247"/>
                  <a:gd name="T18" fmla="*/ 57 w 253"/>
                  <a:gd name="T19" fmla="*/ 100 h 247"/>
                  <a:gd name="T20" fmla="*/ 48 w 253"/>
                  <a:gd name="T21" fmla="*/ 29 h 247"/>
                  <a:gd name="T22" fmla="*/ 115 w 253"/>
                  <a:gd name="T23" fmla="*/ 51 h 247"/>
                  <a:gd name="T24" fmla="*/ 169 w 253"/>
                  <a:gd name="T25" fmla="*/ 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3" h="247">
                    <a:moveTo>
                      <a:pt x="169" y="7"/>
                    </a:moveTo>
                    <a:cubicBezTo>
                      <a:pt x="189" y="15"/>
                      <a:pt x="174" y="67"/>
                      <a:pt x="182" y="77"/>
                    </a:cubicBezTo>
                    <a:cubicBezTo>
                      <a:pt x="191" y="87"/>
                      <a:pt x="245" y="82"/>
                      <a:pt x="249" y="104"/>
                    </a:cubicBezTo>
                    <a:cubicBezTo>
                      <a:pt x="253" y="124"/>
                      <a:pt x="200" y="136"/>
                      <a:pt x="196" y="148"/>
                    </a:cubicBezTo>
                    <a:cubicBezTo>
                      <a:pt x="191" y="160"/>
                      <a:pt x="223" y="204"/>
                      <a:pt x="205" y="219"/>
                    </a:cubicBezTo>
                    <a:cubicBezTo>
                      <a:pt x="187" y="233"/>
                      <a:pt x="150" y="193"/>
                      <a:pt x="137" y="196"/>
                    </a:cubicBezTo>
                    <a:cubicBezTo>
                      <a:pt x="125" y="198"/>
                      <a:pt x="104" y="247"/>
                      <a:pt x="85" y="240"/>
                    </a:cubicBezTo>
                    <a:cubicBezTo>
                      <a:pt x="65" y="233"/>
                      <a:pt x="79" y="180"/>
                      <a:pt x="71" y="170"/>
                    </a:cubicBezTo>
                    <a:cubicBezTo>
                      <a:pt x="63" y="160"/>
                      <a:pt x="9" y="166"/>
                      <a:pt x="5" y="145"/>
                    </a:cubicBezTo>
                    <a:cubicBezTo>
                      <a:pt x="0" y="124"/>
                      <a:pt x="53" y="111"/>
                      <a:pt x="57" y="100"/>
                    </a:cubicBezTo>
                    <a:cubicBezTo>
                      <a:pt x="61" y="87"/>
                      <a:pt x="30" y="43"/>
                      <a:pt x="48" y="29"/>
                    </a:cubicBezTo>
                    <a:cubicBezTo>
                      <a:pt x="65" y="15"/>
                      <a:pt x="102" y="54"/>
                      <a:pt x="115" y="51"/>
                    </a:cubicBezTo>
                    <a:cubicBezTo>
                      <a:pt x="127" y="49"/>
                      <a:pt x="149" y="0"/>
                      <a:pt x="169" y="7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12"/>
              <p:cNvSpPr>
                <a:spLocks/>
              </p:cNvSpPr>
              <p:nvPr/>
            </p:nvSpPr>
            <p:spPr bwMode="auto">
              <a:xfrm>
                <a:off x="6945025" y="3271033"/>
                <a:ext cx="958850" cy="928688"/>
              </a:xfrm>
              <a:custGeom>
                <a:avLst/>
                <a:gdLst>
                  <a:gd name="T0" fmla="*/ 176 w 253"/>
                  <a:gd name="T1" fmla="*/ 8 h 245"/>
                  <a:gd name="T2" fmla="*/ 185 w 253"/>
                  <a:gd name="T3" fmla="*/ 79 h 245"/>
                  <a:gd name="T4" fmla="*/ 251 w 253"/>
                  <a:gd name="T5" fmla="*/ 110 h 245"/>
                  <a:gd name="T6" fmla="*/ 195 w 253"/>
                  <a:gd name="T7" fmla="*/ 151 h 245"/>
                  <a:gd name="T8" fmla="*/ 200 w 253"/>
                  <a:gd name="T9" fmla="*/ 223 h 245"/>
                  <a:gd name="T10" fmla="*/ 133 w 253"/>
                  <a:gd name="T11" fmla="*/ 196 h 245"/>
                  <a:gd name="T12" fmla="*/ 78 w 253"/>
                  <a:gd name="T13" fmla="*/ 238 h 245"/>
                  <a:gd name="T14" fmla="*/ 67 w 253"/>
                  <a:gd name="T15" fmla="*/ 166 h 245"/>
                  <a:gd name="T16" fmla="*/ 3 w 253"/>
                  <a:gd name="T17" fmla="*/ 138 h 245"/>
                  <a:gd name="T18" fmla="*/ 58 w 253"/>
                  <a:gd name="T19" fmla="*/ 95 h 245"/>
                  <a:gd name="T20" fmla="*/ 54 w 253"/>
                  <a:gd name="T21" fmla="*/ 22 h 245"/>
                  <a:gd name="T22" fmla="*/ 119 w 253"/>
                  <a:gd name="T23" fmla="*/ 49 h 245"/>
                  <a:gd name="T24" fmla="*/ 176 w 253"/>
                  <a:gd name="T25" fmla="*/ 8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3" h="245">
                    <a:moveTo>
                      <a:pt x="176" y="8"/>
                    </a:moveTo>
                    <a:cubicBezTo>
                      <a:pt x="196" y="17"/>
                      <a:pt x="178" y="68"/>
                      <a:pt x="185" y="79"/>
                    </a:cubicBezTo>
                    <a:cubicBezTo>
                      <a:pt x="193" y="90"/>
                      <a:pt x="248" y="88"/>
                      <a:pt x="251" y="110"/>
                    </a:cubicBezTo>
                    <a:cubicBezTo>
                      <a:pt x="253" y="130"/>
                      <a:pt x="199" y="139"/>
                      <a:pt x="195" y="151"/>
                    </a:cubicBezTo>
                    <a:cubicBezTo>
                      <a:pt x="190" y="163"/>
                      <a:pt x="219" y="210"/>
                      <a:pt x="200" y="223"/>
                    </a:cubicBezTo>
                    <a:cubicBezTo>
                      <a:pt x="181" y="237"/>
                      <a:pt x="146" y="194"/>
                      <a:pt x="133" y="196"/>
                    </a:cubicBezTo>
                    <a:cubicBezTo>
                      <a:pt x="121" y="197"/>
                      <a:pt x="97" y="245"/>
                      <a:pt x="78" y="238"/>
                    </a:cubicBezTo>
                    <a:cubicBezTo>
                      <a:pt x="58" y="229"/>
                      <a:pt x="75" y="177"/>
                      <a:pt x="67" y="166"/>
                    </a:cubicBezTo>
                    <a:cubicBezTo>
                      <a:pt x="60" y="155"/>
                      <a:pt x="6" y="159"/>
                      <a:pt x="3" y="138"/>
                    </a:cubicBezTo>
                    <a:cubicBezTo>
                      <a:pt x="0" y="117"/>
                      <a:pt x="53" y="106"/>
                      <a:pt x="58" y="95"/>
                    </a:cubicBezTo>
                    <a:cubicBezTo>
                      <a:pt x="63" y="82"/>
                      <a:pt x="34" y="36"/>
                      <a:pt x="54" y="22"/>
                    </a:cubicBezTo>
                    <a:cubicBezTo>
                      <a:pt x="72" y="9"/>
                      <a:pt x="106" y="51"/>
                      <a:pt x="119" y="49"/>
                    </a:cubicBezTo>
                    <a:cubicBezTo>
                      <a:pt x="131" y="48"/>
                      <a:pt x="156" y="0"/>
                      <a:pt x="176" y="8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3"/>
              <p:cNvSpPr>
                <a:spLocks/>
              </p:cNvSpPr>
              <p:nvPr/>
            </p:nvSpPr>
            <p:spPr bwMode="auto">
              <a:xfrm>
                <a:off x="6940262" y="3271033"/>
                <a:ext cx="966788" cy="928688"/>
              </a:xfrm>
              <a:custGeom>
                <a:avLst/>
                <a:gdLst>
                  <a:gd name="T0" fmla="*/ 184 w 255"/>
                  <a:gd name="T1" fmla="*/ 10 h 245"/>
                  <a:gd name="T2" fmla="*/ 190 w 255"/>
                  <a:gd name="T3" fmla="*/ 82 h 245"/>
                  <a:gd name="T4" fmla="*/ 254 w 255"/>
                  <a:gd name="T5" fmla="*/ 117 h 245"/>
                  <a:gd name="T6" fmla="*/ 195 w 255"/>
                  <a:gd name="T7" fmla="*/ 155 h 245"/>
                  <a:gd name="T8" fmla="*/ 195 w 255"/>
                  <a:gd name="T9" fmla="*/ 229 h 245"/>
                  <a:gd name="T10" fmla="*/ 130 w 255"/>
                  <a:gd name="T11" fmla="*/ 197 h 245"/>
                  <a:gd name="T12" fmla="*/ 72 w 255"/>
                  <a:gd name="T13" fmla="*/ 236 h 245"/>
                  <a:gd name="T14" fmla="*/ 65 w 255"/>
                  <a:gd name="T15" fmla="*/ 162 h 245"/>
                  <a:gd name="T16" fmla="*/ 2 w 255"/>
                  <a:gd name="T17" fmla="*/ 131 h 245"/>
                  <a:gd name="T18" fmla="*/ 60 w 255"/>
                  <a:gd name="T19" fmla="*/ 91 h 245"/>
                  <a:gd name="T20" fmla="*/ 60 w 255"/>
                  <a:gd name="T21" fmla="*/ 17 h 245"/>
                  <a:gd name="T22" fmla="*/ 124 w 255"/>
                  <a:gd name="T23" fmla="*/ 48 h 245"/>
                  <a:gd name="T24" fmla="*/ 184 w 255"/>
                  <a:gd name="T25" fmla="*/ 1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5" h="245">
                    <a:moveTo>
                      <a:pt x="184" y="10"/>
                    </a:moveTo>
                    <a:cubicBezTo>
                      <a:pt x="204" y="20"/>
                      <a:pt x="182" y="71"/>
                      <a:pt x="190" y="82"/>
                    </a:cubicBezTo>
                    <a:cubicBezTo>
                      <a:pt x="197" y="94"/>
                      <a:pt x="252" y="95"/>
                      <a:pt x="254" y="117"/>
                    </a:cubicBezTo>
                    <a:cubicBezTo>
                      <a:pt x="255" y="137"/>
                      <a:pt x="200" y="144"/>
                      <a:pt x="195" y="155"/>
                    </a:cubicBezTo>
                    <a:cubicBezTo>
                      <a:pt x="189" y="167"/>
                      <a:pt x="216" y="216"/>
                      <a:pt x="195" y="229"/>
                    </a:cubicBezTo>
                    <a:cubicBezTo>
                      <a:pt x="176" y="241"/>
                      <a:pt x="143" y="196"/>
                      <a:pt x="130" y="197"/>
                    </a:cubicBezTo>
                    <a:cubicBezTo>
                      <a:pt x="118" y="197"/>
                      <a:pt x="91" y="245"/>
                      <a:pt x="72" y="236"/>
                    </a:cubicBezTo>
                    <a:cubicBezTo>
                      <a:pt x="52" y="226"/>
                      <a:pt x="73" y="174"/>
                      <a:pt x="65" y="162"/>
                    </a:cubicBezTo>
                    <a:cubicBezTo>
                      <a:pt x="58" y="152"/>
                      <a:pt x="3" y="152"/>
                      <a:pt x="2" y="131"/>
                    </a:cubicBezTo>
                    <a:cubicBezTo>
                      <a:pt x="0" y="110"/>
                      <a:pt x="55" y="103"/>
                      <a:pt x="60" y="91"/>
                    </a:cubicBezTo>
                    <a:cubicBezTo>
                      <a:pt x="66" y="79"/>
                      <a:pt x="39" y="30"/>
                      <a:pt x="60" y="17"/>
                    </a:cubicBezTo>
                    <a:cubicBezTo>
                      <a:pt x="79" y="5"/>
                      <a:pt x="111" y="49"/>
                      <a:pt x="124" y="48"/>
                    </a:cubicBezTo>
                    <a:cubicBezTo>
                      <a:pt x="137" y="48"/>
                      <a:pt x="165" y="0"/>
                      <a:pt x="184" y="10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4"/>
              <p:cNvSpPr>
                <a:spLocks/>
              </p:cNvSpPr>
              <p:nvPr/>
            </p:nvSpPr>
            <p:spPr bwMode="auto">
              <a:xfrm>
                <a:off x="6940262" y="3271033"/>
                <a:ext cx="971550" cy="933450"/>
              </a:xfrm>
              <a:custGeom>
                <a:avLst/>
                <a:gdLst>
                  <a:gd name="T0" fmla="*/ 0 w 256"/>
                  <a:gd name="T1" fmla="*/ 124 h 246"/>
                  <a:gd name="T2" fmla="*/ 61 w 256"/>
                  <a:gd name="T3" fmla="*/ 88 h 246"/>
                  <a:gd name="T4" fmla="*/ 65 w 256"/>
                  <a:gd name="T5" fmla="*/ 11 h 246"/>
                  <a:gd name="T6" fmla="*/ 128 w 256"/>
                  <a:gd name="T7" fmla="*/ 47 h 246"/>
                  <a:gd name="T8" fmla="*/ 191 w 256"/>
                  <a:gd name="T9" fmla="*/ 12 h 246"/>
                  <a:gd name="T10" fmla="*/ 193 w 256"/>
                  <a:gd name="T11" fmla="*/ 86 h 246"/>
                  <a:gd name="T12" fmla="*/ 255 w 256"/>
                  <a:gd name="T13" fmla="*/ 124 h 246"/>
                  <a:gd name="T14" fmla="*/ 194 w 256"/>
                  <a:gd name="T15" fmla="*/ 159 h 246"/>
                  <a:gd name="T16" fmla="*/ 190 w 256"/>
                  <a:gd name="T17" fmla="*/ 234 h 246"/>
                  <a:gd name="T18" fmla="*/ 125 w 256"/>
                  <a:gd name="T19" fmla="*/ 198 h 246"/>
                  <a:gd name="T20" fmla="*/ 65 w 256"/>
                  <a:gd name="T21" fmla="*/ 234 h 246"/>
                  <a:gd name="T22" fmla="*/ 62 w 256"/>
                  <a:gd name="T23" fmla="*/ 159 h 246"/>
                  <a:gd name="T24" fmla="*/ 0 w 256"/>
                  <a:gd name="T25" fmla="*/ 124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6" h="246">
                    <a:moveTo>
                      <a:pt x="0" y="124"/>
                    </a:moveTo>
                    <a:cubicBezTo>
                      <a:pt x="0" y="103"/>
                      <a:pt x="55" y="99"/>
                      <a:pt x="61" y="88"/>
                    </a:cubicBezTo>
                    <a:cubicBezTo>
                      <a:pt x="67" y="75"/>
                      <a:pt x="43" y="24"/>
                      <a:pt x="65" y="11"/>
                    </a:cubicBezTo>
                    <a:cubicBezTo>
                      <a:pt x="85" y="0"/>
                      <a:pt x="115" y="47"/>
                      <a:pt x="128" y="47"/>
                    </a:cubicBezTo>
                    <a:cubicBezTo>
                      <a:pt x="141" y="47"/>
                      <a:pt x="172" y="1"/>
                      <a:pt x="191" y="12"/>
                    </a:cubicBezTo>
                    <a:cubicBezTo>
                      <a:pt x="211" y="23"/>
                      <a:pt x="186" y="73"/>
                      <a:pt x="193" y="86"/>
                    </a:cubicBezTo>
                    <a:cubicBezTo>
                      <a:pt x="200" y="98"/>
                      <a:pt x="256" y="102"/>
                      <a:pt x="255" y="124"/>
                    </a:cubicBezTo>
                    <a:cubicBezTo>
                      <a:pt x="255" y="145"/>
                      <a:pt x="200" y="148"/>
                      <a:pt x="194" y="159"/>
                    </a:cubicBezTo>
                    <a:cubicBezTo>
                      <a:pt x="187" y="171"/>
                      <a:pt x="212" y="222"/>
                      <a:pt x="190" y="234"/>
                    </a:cubicBezTo>
                    <a:cubicBezTo>
                      <a:pt x="169" y="246"/>
                      <a:pt x="139" y="198"/>
                      <a:pt x="125" y="198"/>
                    </a:cubicBezTo>
                    <a:cubicBezTo>
                      <a:pt x="113" y="197"/>
                      <a:pt x="83" y="244"/>
                      <a:pt x="65" y="234"/>
                    </a:cubicBezTo>
                    <a:cubicBezTo>
                      <a:pt x="46" y="223"/>
                      <a:pt x="69" y="172"/>
                      <a:pt x="62" y="159"/>
                    </a:cubicBezTo>
                    <a:cubicBezTo>
                      <a:pt x="55" y="148"/>
                      <a:pt x="0" y="145"/>
                      <a:pt x="0" y="124"/>
                    </a:cubicBezTo>
                    <a:close/>
                  </a:path>
                </a:pathLst>
              </a:custGeom>
              <a:noFill/>
              <a:ln w="3175" cap="flat">
                <a:solidFill>
                  <a:srgbClr val="3563A8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cxnSp>
          <p:nvCxnSpPr>
            <p:cNvPr id="12" name="直线连接符 11"/>
            <p:cNvCxnSpPr/>
            <p:nvPr/>
          </p:nvCxnSpPr>
          <p:spPr>
            <a:xfrm>
              <a:off x="0" y="6426200"/>
              <a:ext cx="12192000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148718" y="6488668"/>
              <a:ext cx="626554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srgbClr val="7F7F7F"/>
                  </a:solidFill>
                </a:rPr>
                <a:t>Explain </a:t>
              </a:r>
              <a:r>
                <a:rPr lang="en-US" altLang="zh-CN" dirty="0">
                  <a:solidFill>
                    <a:srgbClr val="7F7F7F"/>
                  </a:solidFill>
                </a:rPr>
                <a:t>Images with Multimodal Recurrent Neural Networks </a:t>
              </a:r>
            </a:p>
            <a:p>
              <a:endParaRPr kumimoji="1"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2" name="图片 1" descr="Screen Shot 2017-06-29 at 1.58.38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1300" y="1473200"/>
              <a:ext cx="7975600" cy="3810000"/>
            </a:xfrm>
            <a:prstGeom prst="rect">
              <a:avLst/>
            </a:prstGeom>
          </p:spPr>
        </p:pic>
        <p:pic>
          <p:nvPicPr>
            <p:cNvPr id="4" name="图片 3" descr="Screen Shot 2017-06-29 at 2.23.57 PM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" y="1910900"/>
              <a:ext cx="3505200" cy="317949"/>
            </a:xfrm>
            <a:prstGeom prst="rect">
              <a:avLst/>
            </a:prstGeom>
          </p:spPr>
        </p:pic>
        <p:pic>
          <p:nvPicPr>
            <p:cNvPr id="5" name="图片 4" descr="Screen Shot 2017-06-29 at 2.24.20 PM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" y="3073333"/>
              <a:ext cx="2324100" cy="463616"/>
            </a:xfrm>
            <a:prstGeom prst="rect">
              <a:avLst/>
            </a:prstGeom>
          </p:spPr>
        </p:pic>
        <p:pic>
          <p:nvPicPr>
            <p:cNvPr id="6" name="图片 5" descr="Screen Shot 2017-06-29 at 2.24.33 PM.png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5700" y="5541050"/>
              <a:ext cx="4051300" cy="611623"/>
            </a:xfrm>
            <a:prstGeom prst="rect">
              <a:avLst/>
            </a:prstGeom>
          </p:spPr>
        </p:pic>
        <p:pic>
          <p:nvPicPr>
            <p:cNvPr id="9" name="图片 8" descr="Screen Shot 2017-06-29 at 2.24.39 PM.png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162" y="4991100"/>
              <a:ext cx="3565438" cy="692149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292100" y="2286000"/>
              <a:ext cx="19251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w</a:t>
              </a:r>
              <a:r>
                <a:rPr kumimoji="1" lang="en-US" altLang="zh-CN" dirty="0" smtClean="0"/>
                <a:t>here f</a:t>
              </a:r>
              <a:r>
                <a:rPr kumimoji="1" lang="en-US" altLang="zh-CN" baseline="-25000" dirty="0" smtClean="0"/>
                <a:t>2</a:t>
              </a:r>
              <a:r>
                <a:rPr kumimoji="1" lang="en-US" altLang="zh-CN" dirty="0" smtClean="0"/>
                <a:t> is </a:t>
              </a:r>
              <a:r>
                <a:rPr kumimoji="1" lang="en-US" altLang="zh-CN" dirty="0" err="1" smtClean="0"/>
                <a:t>ReLU</a:t>
              </a:r>
              <a:endParaRPr kumimoji="1" lang="zh-CN" altLang="en-US" dirty="0"/>
            </a:p>
          </p:txBody>
        </p:sp>
        <p:pic>
          <p:nvPicPr>
            <p:cNvPr id="13" name="图片 12" descr="Screen Shot 2017-06-29 at 2.24.10 PM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5202" y="2743200"/>
              <a:ext cx="3803636" cy="298449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292100" y="4635500"/>
              <a:ext cx="25199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Define cost function as </a:t>
              </a:r>
              <a:endParaRPr kumimoji="1" lang="zh-CN" altLang="en-US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79400" y="5651500"/>
              <a:ext cx="8261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where</a:t>
              </a:r>
              <a:endParaRPr kumimoji="1" lang="zh-CN" altLang="en-US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66700" y="3568700"/>
              <a:ext cx="398057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kumimoji="1" lang="en-US" altLang="zh-CN" dirty="0"/>
                <a:t>w</a:t>
              </a:r>
              <a:r>
                <a:rPr kumimoji="1" lang="en-US" altLang="zh-CN" dirty="0" smtClean="0"/>
                <a:t> means the word, I means image</a:t>
              </a:r>
            </a:p>
            <a:p>
              <a:pPr marL="285750" indent="-285750">
                <a:buFont typeface="Arial"/>
                <a:buChar char="•"/>
              </a:pPr>
              <a:r>
                <a:rPr kumimoji="1" lang="en-US" altLang="zh-CN" dirty="0" smtClean="0"/>
                <a:t>Using </a:t>
              </a:r>
              <a:r>
                <a:rPr kumimoji="1" lang="en-US" altLang="zh-CN" dirty="0" err="1" smtClean="0"/>
                <a:t>softmax</a:t>
              </a:r>
              <a:r>
                <a:rPr kumimoji="1" lang="en-US" altLang="zh-CN" dirty="0" smtClean="0"/>
                <a:t> to generate the </a:t>
              </a:r>
            </a:p>
            <a:p>
              <a:r>
                <a:rPr kumimoji="1" lang="en-US" altLang="zh-CN" dirty="0"/>
                <a:t> </a:t>
              </a:r>
              <a:r>
                <a:rPr kumimoji="1" lang="en-US" altLang="zh-CN" dirty="0" smtClean="0"/>
                <a:t>    probability distribution </a:t>
              </a:r>
              <a:endParaRPr kumimoji="1"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273800" y="5651500"/>
              <a:ext cx="482983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Drawback: </a:t>
              </a:r>
              <a:r>
                <a:rPr lang="en-US" altLang="zh-CN" dirty="0"/>
                <a:t>vanishing and exploding gradients </a:t>
              </a:r>
            </a:p>
            <a:p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7119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419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7F7F7F"/>
                </a:solidFill>
              </a:rPr>
              <a:t>Show </a:t>
            </a:r>
            <a:r>
              <a:rPr lang="en-US" altLang="zh-CN" dirty="0">
                <a:solidFill>
                  <a:srgbClr val="7F7F7F"/>
                </a:solidFill>
              </a:rPr>
              <a:t>and Tell: A Neural Image Caption Generator </a:t>
            </a:r>
          </a:p>
        </p:txBody>
      </p:sp>
      <p:pic>
        <p:nvPicPr>
          <p:cNvPr id="6" name="图片 5" descr="Screen Shot 2017-06-06 at 12.13.2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1558114"/>
            <a:ext cx="4508500" cy="791386"/>
          </a:xfrm>
          <a:prstGeom prst="rect">
            <a:avLst/>
          </a:prstGeom>
        </p:spPr>
      </p:pic>
      <p:pic>
        <p:nvPicPr>
          <p:cNvPr id="2" name="图片 1" descr="Screen Shot 2017-06-06 at 3.21.5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1" y="1804040"/>
            <a:ext cx="4825999" cy="3684968"/>
          </a:xfrm>
          <a:prstGeom prst="rect">
            <a:avLst/>
          </a:prstGeom>
        </p:spPr>
      </p:pic>
      <p:pic>
        <p:nvPicPr>
          <p:cNvPr id="7" name="图片 6" descr="Screen Shot 2017-06-06 at 4.22.3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0" y="2403212"/>
            <a:ext cx="4785204" cy="126708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533002" y="3735001"/>
            <a:ext cx="54643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I: </a:t>
            </a:r>
            <a:r>
              <a:rPr lang="en-US" altLang="zh-CN" dirty="0"/>
              <a:t>the input </a:t>
            </a:r>
            <a:r>
              <a:rPr lang="en-US" altLang="zh-CN" dirty="0" smtClean="0"/>
              <a:t>image</a:t>
            </a:r>
          </a:p>
          <a:p>
            <a:r>
              <a:rPr lang="en-US" altLang="zh-CN" dirty="0" smtClean="0"/>
              <a:t>S </a:t>
            </a:r>
            <a:r>
              <a:rPr lang="en-US" altLang="zh-CN" dirty="0"/>
              <a:t>= (S</a:t>
            </a:r>
            <a:r>
              <a:rPr lang="en-US" altLang="zh-CN" baseline="-25000" dirty="0"/>
              <a:t>0</a:t>
            </a:r>
            <a:r>
              <a:rPr lang="en-US" altLang="zh-CN" dirty="0"/>
              <a:t>,...,S</a:t>
            </a:r>
            <a:r>
              <a:rPr lang="en-US" altLang="zh-CN" baseline="-25000" dirty="0"/>
              <a:t>N</a:t>
            </a:r>
            <a:r>
              <a:rPr lang="en-US" altLang="zh-CN" dirty="0"/>
              <a:t>) </a:t>
            </a:r>
            <a:r>
              <a:rPr lang="en-US" altLang="zh-CN" dirty="0" smtClean="0"/>
              <a:t>: </a:t>
            </a:r>
            <a:r>
              <a:rPr lang="en-US" altLang="zh-CN" dirty="0"/>
              <a:t>true </a:t>
            </a:r>
            <a:r>
              <a:rPr lang="en-US" altLang="zh-CN" dirty="0" smtClean="0"/>
              <a:t>sentence </a:t>
            </a:r>
            <a:r>
              <a:rPr lang="en-US" altLang="zh-CN" dirty="0"/>
              <a:t>describing </a:t>
            </a:r>
            <a:r>
              <a:rPr lang="en-US" altLang="zh-CN" dirty="0" smtClean="0"/>
              <a:t>the </a:t>
            </a:r>
            <a:r>
              <a:rPr lang="en-US" altLang="zh-CN" dirty="0"/>
              <a:t>image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539534" y="4395401"/>
            <a:ext cx="25454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S</a:t>
            </a:r>
            <a:r>
              <a:rPr lang="en-US" altLang="zh-CN" baseline="-25000" dirty="0"/>
              <a:t>0</a:t>
            </a:r>
            <a:r>
              <a:rPr lang="en-US" altLang="zh-CN" dirty="0"/>
              <a:t> a special start </a:t>
            </a:r>
            <a:r>
              <a:rPr lang="en-US" altLang="zh-CN" dirty="0" smtClean="0"/>
              <a:t>word</a:t>
            </a:r>
          </a:p>
          <a:p>
            <a:r>
              <a:rPr lang="en-US" altLang="zh-CN" dirty="0" smtClean="0"/>
              <a:t>S</a:t>
            </a:r>
            <a:r>
              <a:rPr lang="en-US" altLang="zh-CN" baseline="-25000" dirty="0" smtClean="0"/>
              <a:t>N</a:t>
            </a:r>
            <a:r>
              <a:rPr lang="en-US" altLang="zh-CN" dirty="0" smtClean="0"/>
              <a:t> </a:t>
            </a:r>
            <a:r>
              <a:rPr lang="en-US" altLang="zh-CN" dirty="0"/>
              <a:t>a special stop word</a:t>
            </a:r>
            <a:endParaRPr lang="zh-CN" altLang="en-US" dirty="0"/>
          </a:p>
        </p:txBody>
      </p:sp>
      <p:pic>
        <p:nvPicPr>
          <p:cNvPr id="11" name="图片 10" descr="Screen Shot 2017-06-06 at 4.51.58 PM.png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600" y="4984680"/>
            <a:ext cx="2819400" cy="743019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 flipV="1">
            <a:off x="4292600" y="1329388"/>
            <a:ext cx="40259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129747" y="698212"/>
            <a:ext cx="426270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3563A8"/>
                </a:solidFill>
              </a:rPr>
              <a:t>NIC(CVPR’15) </a:t>
            </a:r>
            <a:r>
              <a:rPr lang="en-US" altLang="zh-CN" b="1" dirty="0">
                <a:solidFill>
                  <a:srgbClr val="3563A8"/>
                </a:solidFill>
              </a:rPr>
              <a:t>892 citations</a:t>
            </a:r>
            <a:endParaRPr lang="zh-CN" altLang="en-US" b="1" dirty="0">
              <a:solidFill>
                <a:srgbClr val="3563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70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>
            <a:off x="3486892" y="797034"/>
            <a:ext cx="64953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3563A8"/>
                </a:solidFill>
              </a:rPr>
              <a:t>LSTM-based Sentence Generator </a:t>
            </a:r>
          </a:p>
        </p:txBody>
      </p:sp>
      <p:sp>
        <p:nvSpPr>
          <p:cNvPr id="70" name="矩形 69"/>
          <p:cNvSpPr/>
          <p:nvPr/>
        </p:nvSpPr>
        <p:spPr>
          <a:xfrm flipV="1">
            <a:off x="3175001" y="1420616"/>
            <a:ext cx="69088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7087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Images are from </a:t>
            </a:r>
            <a:r>
              <a:rPr lang="en-US" altLang="zh-CN" i="1" dirty="0">
                <a:solidFill>
                  <a:srgbClr val="7F7F7F"/>
                </a:solidFill>
              </a:rPr>
              <a:t>Show and Tell: A Neural Image Caption Generator </a:t>
            </a:r>
          </a:p>
        </p:txBody>
      </p:sp>
      <p:pic>
        <p:nvPicPr>
          <p:cNvPr id="2" name="图片 1" descr="Screen Shot 2017-06-06 at 4.10.0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101" y="1680252"/>
            <a:ext cx="4305300" cy="446654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220948" y="2147501"/>
            <a:ext cx="5687852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Cell: the </a:t>
            </a:r>
            <a:r>
              <a:rPr lang="en-US" altLang="zh-CN" dirty="0"/>
              <a:t>core of the </a:t>
            </a:r>
            <a:r>
              <a:rPr lang="en-US" altLang="zh-CN" dirty="0" smtClean="0"/>
              <a:t>LSTM(Long </a:t>
            </a:r>
            <a:r>
              <a:rPr lang="en-US" altLang="zh-CN" dirty="0"/>
              <a:t>Short-Term </a:t>
            </a:r>
            <a:r>
              <a:rPr lang="en-US" altLang="zh-CN" dirty="0" smtClean="0"/>
              <a:t>Memory</a:t>
            </a:r>
            <a:r>
              <a:rPr lang="en-US" altLang="zh-CN" dirty="0"/>
              <a:t>)</a:t>
            </a:r>
            <a:endParaRPr lang="en-US" altLang="zh-CN" dirty="0" smtClean="0"/>
          </a:p>
          <a:p>
            <a:r>
              <a:rPr lang="en-US" altLang="zh-CN" dirty="0" smtClean="0"/>
              <a:t>Controlled by three gates:</a:t>
            </a:r>
          </a:p>
          <a:p>
            <a:r>
              <a:rPr lang="en-US" altLang="zh-CN" dirty="0"/>
              <a:t>forget </a:t>
            </a:r>
            <a:r>
              <a:rPr lang="en-US" altLang="zh-CN" dirty="0" smtClean="0"/>
              <a:t>gate </a:t>
            </a:r>
            <a:r>
              <a:rPr lang="en-US" altLang="zh-CN" i="1" dirty="0" smtClean="0"/>
              <a:t>f     </a:t>
            </a:r>
            <a:r>
              <a:rPr lang="en-US" altLang="zh-CN" dirty="0" smtClean="0"/>
              <a:t>input gate </a:t>
            </a:r>
            <a:r>
              <a:rPr lang="en-US" altLang="zh-CN" i="1" dirty="0" err="1" smtClean="0"/>
              <a:t>i</a:t>
            </a:r>
            <a:r>
              <a:rPr lang="en-US" altLang="zh-CN" i="1" dirty="0" smtClean="0"/>
              <a:t>     </a:t>
            </a:r>
            <a:r>
              <a:rPr lang="en-US" altLang="zh-CN" dirty="0" smtClean="0"/>
              <a:t>output </a:t>
            </a:r>
            <a:r>
              <a:rPr lang="en-US" altLang="zh-CN" dirty="0"/>
              <a:t>gate o </a:t>
            </a:r>
          </a:p>
          <a:p>
            <a:endParaRPr lang="en-US" altLang="zh-CN" i="1" dirty="0"/>
          </a:p>
          <a:p>
            <a:endParaRPr lang="en-US" altLang="zh-CN" i="1" dirty="0"/>
          </a:p>
          <a:p>
            <a:endParaRPr lang="zh-CN" altLang="en-US" dirty="0"/>
          </a:p>
        </p:txBody>
      </p:sp>
      <p:pic>
        <p:nvPicPr>
          <p:cNvPr id="8" name="图片 7" descr="Screen Shot 2017-06-06 at 4.15.5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00" y="3074111"/>
            <a:ext cx="5816600" cy="256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2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/>
          <p:cNvSpPr/>
          <p:nvPr/>
        </p:nvSpPr>
        <p:spPr>
          <a:xfrm flipV="1">
            <a:off x="4953000" y="1380190"/>
            <a:ext cx="2336800" cy="45719"/>
          </a:xfrm>
          <a:prstGeom prst="rect">
            <a:avLst/>
          </a:prstGeom>
          <a:solidFill>
            <a:srgbClr val="356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13"/>
          <p:cNvGrpSpPr/>
          <p:nvPr/>
        </p:nvGrpSpPr>
        <p:grpSpPr>
          <a:xfrm rot="619297">
            <a:off x="-1934810" y="-4682708"/>
            <a:ext cx="6484691" cy="6452906"/>
            <a:chOff x="6940262" y="3251983"/>
            <a:chExt cx="971550" cy="96678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>
              <a:off x="6959312" y="3251983"/>
              <a:ext cx="928688" cy="966788"/>
            </a:xfrm>
            <a:custGeom>
              <a:avLst/>
              <a:gdLst>
                <a:gd name="T0" fmla="*/ 121 w 245"/>
                <a:gd name="T1" fmla="*/ 0 h 255"/>
                <a:gd name="T2" fmla="*/ 158 w 245"/>
                <a:gd name="T3" fmla="*/ 61 h 255"/>
                <a:gd name="T4" fmla="*/ 234 w 245"/>
                <a:gd name="T5" fmla="*/ 65 h 255"/>
                <a:gd name="T6" fmla="*/ 198 w 245"/>
                <a:gd name="T7" fmla="*/ 128 h 255"/>
                <a:gd name="T8" fmla="*/ 233 w 245"/>
                <a:gd name="T9" fmla="*/ 191 h 255"/>
                <a:gd name="T10" fmla="*/ 160 w 245"/>
                <a:gd name="T11" fmla="*/ 193 h 255"/>
                <a:gd name="T12" fmla="*/ 122 w 245"/>
                <a:gd name="T13" fmla="*/ 255 h 255"/>
                <a:gd name="T14" fmla="*/ 87 w 245"/>
                <a:gd name="T15" fmla="*/ 193 h 255"/>
                <a:gd name="T16" fmla="*/ 11 w 245"/>
                <a:gd name="T17" fmla="*/ 190 h 255"/>
                <a:gd name="T18" fmla="*/ 47 w 245"/>
                <a:gd name="T19" fmla="*/ 125 h 255"/>
                <a:gd name="T20" fmla="*/ 11 w 245"/>
                <a:gd name="T21" fmla="*/ 65 h 255"/>
                <a:gd name="T22" fmla="*/ 86 w 245"/>
                <a:gd name="T23" fmla="*/ 62 h 255"/>
                <a:gd name="T24" fmla="*/ 121 w 245"/>
                <a:gd name="T25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5" h="255">
                  <a:moveTo>
                    <a:pt x="121" y="0"/>
                  </a:moveTo>
                  <a:cubicBezTo>
                    <a:pt x="142" y="0"/>
                    <a:pt x="147" y="55"/>
                    <a:pt x="158" y="61"/>
                  </a:cubicBezTo>
                  <a:cubicBezTo>
                    <a:pt x="170" y="67"/>
                    <a:pt x="222" y="43"/>
                    <a:pt x="234" y="65"/>
                  </a:cubicBezTo>
                  <a:cubicBezTo>
                    <a:pt x="245" y="85"/>
                    <a:pt x="198" y="115"/>
                    <a:pt x="198" y="128"/>
                  </a:cubicBezTo>
                  <a:cubicBezTo>
                    <a:pt x="198" y="141"/>
                    <a:pt x="244" y="172"/>
                    <a:pt x="233" y="191"/>
                  </a:cubicBezTo>
                  <a:cubicBezTo>
                    <a:pt x="222" y="211"/>
                    <a:pt x="172" y="186"/>
                    <a:pt x="160" y="193"/>
                  </a:cubicBezTo>
                  <a:cubicBezTo>
                    <a:pt x="148" y="200"/>
                    <a:pt x="143" y="255"/>
                    <a:pt x="122" y="255"/>
                  </a:cubicBezTo>
                  <a:cubicBezTo>
                    <a:pt x="101" y="255"/>
                    <a:pt x="98" y="199"/>
                    <a:pt x="87" y="193"/>
                  </a:cubicBezTo>
                  <a:cubicBezTo>
                    <a:pt x="75" y="187"/>
                    <a:pt x="24" y="212"/>
                    <a:pt x="11" y="190"/>
                  </a:cubicBezTo>
                  <a:cubicBezTo>
                    <a:pt x="0" y="169"/>
                    <a:pt x="47" y="138"/>
                    <a:pt x="47" y="125"/>
                  </a:cubicBezTo>
                  <a:cubicBezTo>
                    <a:pt x="48" y="113"/>
                    <a:pt x="1" y="83"/>
                    <a:pt x="11" y="65"/>
                  </a:cubicBezTo>
                  <a:cubicBezTo>
                    <a:pt x="23" y="45"/>
                    <a:pt x="73" y="69"/>
                    <a:pt x="86" y="62"/>
                  </a:cubicBezTo>
                  <a:cubicBezTo>
                    <a:pt x="97" y="55"/>
                    <a:pt x="100" y="0"/>
                    <a:pt x="121" y="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>
              <a:off x="6956137" y="3256746"/>
              <a:ext cx="936625" cy="962025"/>
            </a:xfrm>
            <a:custGeom>
              <a:avLst/>
              <a:gdLst>
                <a:gd name="T0" fmla="*/ 129 w 247"/>
                <a:gd name="T1" fmla="*/ 1 h 254"/>
                <a:gd name="T2" fmla="*/ 162 w 247"/>
                <a:gd name="T3" fmla="*/ 63 h 254"/>
                <a:gd name="T4" fmla="*/ 237 w 247"/>
                <a:gd name="T5" fmla="*/ 71 h 254"/>
                <a:gd name="T6" fmla="*/ 198 w 247"/>
                <a:gd name="T7" fmla="*/ 131 h 254"/>
                <a:gd name="T8" fmla="*/ 229 w 247"/>
                <a:gd name="T9" fmla="*/ 196 h 254"/>
                <a:gd name="T10" fmla="*/ 156 w 247"/>
                <a:gd name="T11" fmla="*/ 193 h 254"/>
                <a:gd name="T12" fmla="*/ 116 w 247"/>
                <a:gd name="T13" fmla="*/ 252 h 254"/>
                <a:gd name="T14" fmla="*/ 84 w 247"/>
                <a:gd name="T15" fmla="*/ 189 h 254"/>
                <a:gd name="T16" fmla="*/ 11 w 247"/>
                <a:gd name="T17" fmla="*/ 182 h 254"/>
                <a:gd name="T18" fmla="*/ 49 w 247"/>
                <a:gd name="T19" fmla="*/ 121 h 254"/>
                <a:gd name="T20" fmla="*/ 18 w 247"/>
                <a:gd name="T21" fmla="*/ 59 h 254"/>
                <a:gd name="T22" fmla="*/ 91 w 247"/>
                <a:gd name="T23" fmla="*/ 60 h 254"/>
                <a:gd name="T24" fmla="*/ 129 w 247"/>
                <a:gd name="T25" fmla="*/ 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4">
                  <a:moveTo>
                    <a:pt x="129" y="1"/>
                  </a:moveTo>
                  <a:cubicBezTo>
                    <a:pt x="150" y="2"/>
                    <a:pt x="151" y="57"/>
                    <a:pt x="162" y="63"/>
                  </a:cubicBezTo>
                  <a:cubicBezTo>
                    <a:pt x="174" y="70"/>
                    <a:pt x="226" y="49"/>
                    <a:pt x="237" y="71"/>
                  </a:cubicBezTo>
                  <a:cubicBezTo>
                    <a:pt x="247" y="91"/>
                    <a:pt x="199" y="118"/>
                    <a:pt x="198" y="131"/>
                  </a:cubicBezTo>
                  <a:cubicBezTo>
                    <a:pt x="197" y="144"/>
                    <a:pt x="241" y="177"/>
                    <a:pt x="229" y="196"/>
                  </a:cubicBezTo>
                  <a:cubicBezTo>
                    <a:pt x="217" y="214"/>
                    <a:pt x="169" y="187"/>
                    <a:pt x="156" y="193"/>
                  </a:cubicBezTo>
                  <a:cubicBezTo>
                    <a:pt x="144" y="199"/>
                    <a:pt x="137" y="254"/>
                    <a:pt x="116" y="252"/>
                  </a:cubicBezTo>
                  <a:cubicBezTo>
                    <a:pt x="95" y="251"/>
                    <a:pt x="95" y="196"/>
                    <a:pt x="84" y="189"/>
                  </a:cubicBezTo>
                  <a:cubicBezTo>
                    <a:pt x="73" y="182"/>
                    <a:pt x="21" y="204"/>
                    <a:pt x="11" y="182"/>
                  </a:cubicBezTo>
                  <a:cubicBezTo>
                    <a:pt x="0" y="161"/>
                    <a:pt x="48" y="134"/>
                    <a:pt x="49" y="121"/>
                  </a:cubicBezTo>
                  <a:cubicBezTo>
                    <a:pt x="50" y="108"/>
                    <a:pt x="7" y="76"/>
                    <a:pt x="18" y="59"/>
                  </a:cubicBezTo>
                  <a:cubicBezTo>
                    <a:pt x="30" y="40"/>
                    <a:pt x="78" y="66"/>
                    <a:pt x="91" y="60"/>
                  </a:cubicBezTo>
                  <a:cubicBezTo>
                    <a:pt x="103" y="54"/>
                    <a:pt x="109" y="0"/>
                    <a:pt x="129" y="1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"/>
            <p:cNvSpPr>
              <a:spLocks/>
            </p:cNvSpPr>
            <p:nvPr/>
          </p:nvSpPr>
          <p:spPr bwMode="auto">
            <a:xfrm>
              <a:off x="6956137" y="3259921"/>
              <a:ext cx="936625" cy="955675"/>
            </a:xfrm>
            <a:custGeom>
              <a:avLst/>
              <a:gdLst>
                <a:gd name="T0" fmla="*/ 137 w 247"/>
                <a:gd name="T1" fmla="*/ 2 h 252"/>
                <a:gd name="T2" fmla="*/ 165 w 247"/>
                <a:gd name="T3" fmla="*/ 65 h 252"/>
                <a:gd name="T4" fmla="*/ 239 w 247"/>
                <a:gd name="T5" fmla="*/ 77 h 252"/>
                <a:gd name="T6" fmla="*/ 197 w 247"/>
                <a:gd name="T7" fmla="*/ 134 h 252"/>
                <a:gd name="T8" fmla="*/ 224 w 247"/>
                <a:gd name="T9" fmla="*/ 200 h 252"/>
                <a:gd name="T10" fmla="*/ 152 w 247"/>
                <a:gd name="T11" fmla="*/ 193 h 252"/>
                <a:gd name="T12" fmla="*/ 109 w 247"/>
                <a:gd name="T13" fmla="*/ 250 h 252"/>
                <a:gd name="T14" fmla="*/ 81 w 247"/>
                <a:gd name="T15" fmla="*/ 185 h 252"/>
                <a:gd name="T16" fmla="*/ 9 w 247"/>
                <a:gd name="T17" fmla="*/ 174 h 252"/>
                <a:gd name="T18" fmla="*/ 50 w 247"/>
                <a:gd name="T19" fmla="*/ 116 h 252"/>
                <a:gd name="T20" fmla="*/ 23 w 247"/>
                <a:gd name="T21" fmla="*/ 52 h 252"/>
                <a:gd name="T22" fmla="*/ 95 w 247"/>
                <a:gd name="T23" fmla="*/ 58 h 252"/>
                <a:gd name="T24" fmla="*/ 137 w 247"/>
                <a:gd name="T25" fmla="*/ 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7" h="252">
                  <a:moveTo>
                    <a:pt x="137" y="2"/>
                  </a:moveTo>
                  <a:cubicBezTo>
                    <a:pt x="157" y="4"/>
                    <a:pt x="155" y="58"/>
                    <a:pt x="165" y="65"/>
                  </a:cubicBezTo>
                  <a:cubicBezTo>
                    <a:pt x="177" y="73"/>
                    <a:pt x="229" y="55"/>
                    <a:pt x="239" y="77"/>
                  </a:cubicBezTo>
                  <a:cubicBezTo>
                    <a:pt x="247" y="98"/>
                    <a:pt x="198" y="121"/>
                    <a:pt x="197" y="134"/>
                  </a:cubicBezTo>
                  <a:cubicBezTo>
                    <a:pt x="196" y="147"/>
                    <a:pt x="237" y="182"/>
                    <a:pt x="224" y="200"/>
                  </a:cubicBezTo>
                  <a:cubicBezTo>
                    <a:pt x="210" y="217"/>
                    <a:pt x="164" y="188"/>
                    <a:pt x="152" y="193"/>
                  </a:cubicBezTo>
                  <a:cubicBezTo>
                    <a:pt x="140" y="198"/>
                    <a:pt x="130" y="252"/>
                    <a:pt x="109" y="250"/>
                  </a:cubicBezTo>
                  <a:cubicBezTo>
                    <a:pt x="88" y="247"/>
                    <a:pt x="91" y="192"/>
                    <a:pt x="81" y="185"/>
                  </a:cubicBezTo>
                  <a:cubicBezTo>
                    <a:pt x="70" y="177"/>
                    <a:pt x="18" y="196"/>
                    <a:pt x="9" y="174"/>
                  </a:cubicBezTo>
                  <a:cubicBezTo>
                    <a:pt x="0" y="153"/>
                    <a:pt x="49" y="129"/>
                    <a:pt x="50" y="116"/>
                  </a:cubicBezTo>
                  <a:cubicBezTo>
                    <a:pt x="52" y="104"/>
                    <a:pt x="11" y="69"/>
                    <a:pt x="23" y="52"/>
                  </a:cubicBezTo>
                  <a:cubicBezTo>
                    <a:pt x="37" y="35"/>
                    <a:pt x="83" y="63"/>
                    <a:pt x="95" y="58"/>
                  </a:cubicBezTo>
                  <a:cubicBezTo>
                    <a:pt x="107" y="53"/>
                    <a:pt x="116" y="0"/>
                    <a:pt x="137" y="2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8"/>
            <p:cNvSpPr>
              <a:spLocks/>
            </p:cNvSpPr>
            <p:nvPr/>
          </p:nvSpPr>
          <p:spPr bwMode="auto">
            <a:xfrm>
              <a:off x="6951375" y="3259921"/>
              <a:ext cx="944563" cy="950913"/>
            </a:xfrm>
            <a:custGeom>
              <a:avLst/>
              <a:gdLst>
                <a:gd name="T0" fmla="*/ 145 w 249"/>
                <a:gd name="T1" fmla="*/ 4 h 251"/>
                <a:gd name="T2" fmla="*/ 170 w 249"/>
                <a:gd name="T3" fmla="*/ 69 h 251"/>
                <a:gd name="T4" fmla="*/ 242 w 249"/>
                <a:gd name="T5" fmla="*/ 84 h 251"/>
                <a:gd name="T6" fmla="*/ 197 w 249"/>
                <a:gd name="T7" fmla="*/ 138 h 251"/>
                <a:gd name="T8" fmla="*/ 219 w 249"/>
                <a:gd name="T9" fmla="*/ 205 h 251"/>
                <a:gd name="T10" fmla="*/ 148 w 249"/>
                <a:gd name="T11" fmla="*/ 194 h 251"/>
                <a:gd name="T12" fmla="*/ 103 w 249"/>
                <a:gd name="T13" fmla="*/ 248 h 251"/>
                <a:gd name="T14" fmla="*/ 79 w 249"/>
                <a:gd name="T15" fmla="*/ 182 h 251"/>
                <a:gd name="T16" fmla="*/ 8 w 249"/>
                <a:gd name="T17" fmla="*/ 168 h 251"/>
                <a:gd name="T18" fmla="*/ 52 w 249"/>
                <a:gd name="T19" fmla="*/ 112 h 251"/>
                <a:gd name="T20" fmla="*/ 30 w 249"/>
                <a:gd name="T21" fmla="*/ 47 h 251"/>
                <a:gd name="T22" fmla="*/ 100 w 249"/>
                <a:gd name="T23" fmla="*/ 56 h 251"/>
                <a:gd name="T24" fmla="*/ 145 w 249"/>
                <a:gd name="T25" fmla="*/ 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9" h="251">
                  <a:moveTo>
                    <a:pt x="145" y="4"/>
                  </a:moveTo>
                  <a:cubicBezTo>
                    <a:pt x="165" y="7"/>
                    <a:pt x="160" y="61"/>
                    <a:pt x="170" y="69"/>
                  </a:cubicBezTo>
                  <a:cubicBezTo>
                    <a:pt x="180" y="77"/>
                    <a:pt x="233" y="62"/>
                    <a:pt x="242" y="84"/>
                  </a:cubicBezTo>
                  <a:cubicBezTo>
                    <a:pt x="249" y="105"/>
                    <a:pt x="199" y="126"/>
                    <a:pt x="197" y="138"/>
                  </a:cubicBezTo>
                  <a:cubicBezTo>
                    <a:pt x="195" y="150"/>
                    <a:pt x="234" y="188"/>
                    <a:pt x="219" y="205"/>
                  </a:cubicBezTo>
                  <a:cubicBezTo>
                    <a:pt x="205" y="222"/>
                    <a:pt x="161" y="190"/>
                    <a:pt x="148" y="194"/>
                  </a:cubicBezTo>
                  <a:cubicBezTo>
                    <a:pt x="137" y="199"/>
                    <a:pt x="124" y="251"/>
                    <a:pt x="103" y="248"/>
                  </a:cubicBezTo>
                  <a:cubicBezTo>
                    <a:pt x="83" y="244"/>
                    <a:pt x="88" y="190"/>
                    <a:pt x="79" y="182"/>
                  </a:cubicBezTo>
                  <a:cubicBezTo>
                    <a:pt x="69" y="173"/>
                    <a:pt x="16" y="189"/>
                    <a:pt x="8" y="168"/>
                  </a:cubicBezTo>
                  <a:cubicBezTo>
                    <a:pt x="0" y="147"/>
                    <a:pt x="50" y="125"/>
                    <a:pt x="52" y="112"/>
                  </a:cubicBezTo>
                  <a:cubicBezTo>
                    <a:pt x="55" y="100"/>
                    <a:pt x="16" y="63"/>
                    <a:pt x="30" y="47"/>
                  </a:cubicBezTo>
                  <a:cubicBezTo>
                    <a:pt x="44" y="30"/>
                    <a:pt x="88" y="61"/>
                    <a:pt x="100" y="56"/>
                  </a:cubicBezTo>
                  <a:cubicBezTo>
                    <a:pt x="112" y="52"/>
                    <a:pt x="125" y="0"/>
                    <a:pt x="145" y="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9"/>
            <p:cNvSpPr>
              <a:spLocks/>
            </p:cNvSpPr>
            <p:nvPr/>
          </p:nvSpPr>
          <p:spPr bwMode="auto">
            <a:xfrm>
              <a:off x="6948200" y="3263096"/>
              <a:ext cx="950913" cy="947738"/>
            </a:xfrm>
            <a:custGeom>
              <a:avLst/>
              <a:gdLst>
                <a:gd name="T0" fmla="*/ 153 w 251"/>
                <a:gd name="T1" fmla="*/ 5 h 250"/>
                <a:gd name="T2" fmla="*/ 174 w 251"/>
                <a:gd name="T3" fmla="*/ 71 h 250"/>
                <a:gd name="T4" fmla="*/ 244 w 251"/>
                <a:gd name="T5" fmla="*/ 90 h 250"/>
                <a:gd name="T6" fmla="*/ 197 w 251"/>
                <a:gd name="T7" fmla="*/ 141 h 250"/>
                <a:gd name="T8" fmla="*/ 215 w 251"/>
                <a:gd name="T9" fmla="*/ 209 h 250"/>
                <a:gd name="T10" fmla="*/ 145 w 251"/>
                <a:gd name="T11" fmla="*/ 194 h 250"/>
                <a:gd name="T12" fmla="*/ 97 w 251"/>
                <a:gd name="T13" fmla="*/ 245 h 250"/>
                <a:gd name="T14" fmla="*/ 76 w 251"/>
                <a:gd name="T15" fmla="*/ 177 h 250"/>
                <a:gd name="T16" fmla="*/ 7 w 251"/>
                <a:gd name="T17" fmla="*/ 160 h 250"/>
                <a:gd name="T18" fmla="*/ 54 w 251"/>
                <a:gd name="T19" fmla="*/ 108 h 250"/>
                <a:gd name="T20" fmla="*/ 36 w 251"/>
                <a:gd name="T21" fmla="*/ 40 h 250"/>
                <a:gd name="T22" fmla="*/ 105 w 251"/>
                <a:gd name="T23" fmla="*/ 54 h 250"/>
                <a:gd name="T24" fmla="*/ 153 w 251"/>
                <a:gd name="T25" fmla="*/ 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50">
                  <a:moveTo>
                    <a:pt x="153" y="5"/>
                  </a:moveTo>
                  <a:cubicBezTo>
                    <a:pt x="173" y="9"/>
                    <a:pt x="165" y="62"/>
                    <a:pt x="174" y="71"/>
                  </a:cubicBezTo>
                  <a:cubicBezTo>
                    <a:pt x="184" y="80"/>
                    <a:pt x="238" y="68"/>
                    <a:pt x="244" y="90"/>
                  </a:cubicBezTo>
                  <a:cubicBezTo>
                    <a:pt x="251" y="111"/>
                    <a:pt x="200" y="129"/>
                    <a:pt x="197" y="141"/>
                  </a:cubicBezTo>
                  <a:cubicBezTo>
                    <a:pt x="194" y="153"/>
                    <a:pt x="231" y="193"/>
                    <a:pt x="215" y="209"/>
                  </a:cubicBezTo>
                  <a:cubicBezTo>
                    <a:pt x="199" y="225"/>
                    <a:pt x="158" y="191"/>
                    <a:pt x="145" y="194"/>
                  </a:cubicBezTo>
                  <a:cubicBezTo>
                    <a:pt x="133" y="198"/>
                    <a:pt x="117" y="250"/>
                    <a:pt x="97" y="245"/>
                  </a:cubicBezTo>
                  <a:cubicBezTo>
                    <a:pt x="77" y="240"/>
                    <a:pt x="86" y="186"/>
                    <a:pt x="76" y="177"/>
                  </a:cubicBezTo>
                  <a:cubicBezTo>
                    <a:pt x="67" y="169"/>
                    <a:pt x="14" y="181"/>
                    <a:pt x="7" y="160"/>
                  </a:cubicBezTo>
                  <a:cubicBezTo>
                    <a:pt x="0" y="139"/>
                    <a:pt x="51" y="120"/>
                    <a:pt x="54" y="108"/>
                  </a:cubicBezTo>
                  <a:cubicBezTo>
                    <a:pt x="57" y="95"/>
                    <a:pt x="21" y="56"/>
                    <a:pt x="36" y="40"/>
                  </a:cubicBezTo>
                  <a:cubicBezTo>
                    <a:pt x="51" y="25"/>
                    <a:pt x="93" y="58"/>
                    <a:pt x="105" y="54"/>
                  </a:cubicBezTo>
                  <a:cubicBezTo>
                    <a:pt x="117" y="51"/>
                    <a:pt x="133" y="0"/>
                    <a:pt x="153" y="5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6948200" y="3263096"/>
              <a:ext cx="950913" cy="944563"/>
            </a:xfrm>
            <a:custGeom>
              <a:avLst/>
              <a:gdLst>
                <a:gd name="T0" fmla="*/ 160 w 251"/>
                <a:gd name="T1" fmla="*/ 6 h 249"/>
                <a:gd name="T2" fmla="*/ 178 w 251"/>
                <a:gd name="T3" fmla="*/ 74 h 249"/>
                <a:gd name="T4" fmla="*/ 246 w 251"/>
                <a:gd name="T5" fmla="*/ 97 h 249"/>
                <a:gd name="T6" fmla="*/ 196 w 251"/>
                <a:gd name="T7" fmla="*/ 145 h 249"/>
                <a:gd name="T8" fmla="*/ 209 w 251"/>
                <a:gd name="T9" fmla="*/ 215 h 249"/>
                <a:gd name="T10" fmla="*/ 141 w 251"/>
                <a:gd name="T11" fmla="*/ 195 h 249"/>
                <a:gd name="T12" fmla="*/ 91 w 251"/>
                <a:gd name="T13" fmla="*/ 243 h 249"/>
                <a:gd name="T14" fmla="*/ 73 w 251"/>
                <a:gd name="T15" fmla="*/ 174 h 249"/>
                <a:gd name="T16" fmla="*/ 5 w 251"/>
                <a:gd name="T17" fmla="*/ 153 h 249"/>
                <a:gd name="T18" fmla="*/ 55 w 251"/>
                <a:gd name="T19" fmla="*/ 104 h 249"/>
                <a:gd name="T20" fmla="*/ 42 w 251"/>
                <a:gd name="T21" fmla="*/ 35 h 249"/>
                <a:gd name="T22" fmla="*/ 109 w 251"/>
                <a:gd name="T23" fmla="*/ 53 h 249"/>
                <a:gd name="T24" fmla="*/ 160 w 251"/>
                <a:gd name="T25" fmla="*/ 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249">
                  <a:moveTo>
                    <a:pt x="160" y="6"/>
                  </a:moveTo>
                  <a:cubicBezTo>
                    <a:pt x="181" y="12"/>
                    <a:pt x="169" y="65"/>
                    <a:pt x="178" y="74"/>
                  </a:cubicBezTo>
                  <a:cubicBezTo>
                    <a:pt x="187" y="84"/>
                    <a:pt x="241" y="76"/>
                    <a:pt x="246" y="97"/>
                  </a:cubicBezTo>
                  <a:cubicBezTo>
                    <a:pt x="251" y="118"/>
                    <a:pt x="199" y="133"/>
                    <a:pt x="196" y="145"/>
                  </a:cubicBezTo>
                  <a:cubicBezTo>
                    <a:pt x="192" y="157"/>
                    <a:pt x="226" y="199"/>
                    <a:pt x="209" y="215"/>
                  </a:cubicBezTo>
                  <a:cubicBezTo>
                    <a:pt x="193" y="230"/>
                    <a:pt x="154" y="193"/>
                    <a:pt x="141" y="195"/>
                  </a:cubicBezTo>
                  <a:cubicBezTo>
                    <a:pt x="129" y="198"/>
                    <a:pt x="110" y="249"/>
                    <a:pt x="91" y="243"/>
                  </a:cubicBezTo>
                  <a:cubicBezTo>
                    <a:pt x="70" y="237"/>
                    <a:pt x="82" y="184"/>
                    <a:pt x="73" y="174"/>
                  </a:cubicBezTo>
                  <a:cubicBezTo>
                    <a:pt x="64" y="165"/>
                    <a:pt x="11" y="174"/>
                    <a:pt x="5" y="153"/>
                  </a:cubicBezTo>
                  <a:cubicBezTo>
                    <a:pt x="0" y="132"/>
                    <a:pt x="52" y="116"/>
                    <a:pt x="55" y="104"/>
                  </a:cubicBezTo>
                  <a:cubicBezTo>
                    <a:pt x="59" y="92"/>
                    <a:pt x="25" y="50"/>
                    <a:pt x="42" y="35"/>
                  </a:cubicBezTo>
                  <a:cubicBezTo>
                    <a:pt x="58" y="20"/>
                    <a:pt x="97" y="56"/>
                    <a:pt x="109" y="53"/>
                  </a:cubicBezTo>
                  <a:cubicBezTo>
                    <a:pt x="122" y="50"/>
                    <a:pt x="141" y="0"/>
                    <a:pt x="160" y="6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6945025" y="3267858"/>
              <a:ext cx="958850" cy="936625"/>
            </a:xfrm>
            <a:custGeom>
              <a:avLst/>
              <a:gdLst>
                <a:gd name="T0" fmla="*/ 169 w 253"/>
                <a:gd name="T1" fmla="*/ 7 h 247"/>
                <a:gd name="T2" fmla="*/ 182 w 253"/>
                <a:gd name="T3" fmla="*/ 77 h 247"/>
                <a:gd name="T4" fmla="*/ 249 w 253"/>
                <a:gd name="T5" fmla="*/ 104 h 247"/>
                <a:gd name="T6" fmla="*/ 196 w 253"/>
                <a:gd name="T7" fmla="*/ 148 h 247"/>
                <a:gd name="T8" fmla="*/ 205 w 253"/>
                <a:gd name="T9" fmla="*/ 219 h 247"/>
                <a:gd name="T10" fmla="*/ 137 w 253"/>
                <a:gd name="T11" fmla="*/ 196 h 247"/>
                <a:gd name="T12" fmla="*/ 85 w 253"/>
                <a:gd name="T13" fmla="*/ 240 h 247"/>
                <a:gd name="T14" fmla="*/ 71 w 253"/>
                <a:gd name="T15" fmla="*/ 170 h 247"/>
                <a:gd name="T16" fmla="*/ 5 w 253"/>
                <a:gd name="T17" fmla="*/ 145 h 247"/>
                <a:gd name="T18" fmla="*/ 57 w 253"/>
                <a:gd name="T19" fmla="*/ 100 h 247"/>
                <a:gd name="T20" fmla="*/ 48 w 253"/>
                <a:gd name="T21" fmla="*/ 29 h 247"/>
                <a:gd name="T22" fmla="*/ 115 w 253"/>
                <a:gd name="T23" fmla="*/ 51 h 247"/>
                <a:gd name="T24" fmla="*/ 169 w 253"/>
                <a:gd name="T25" fmla="*/ 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7">
                  <a:moveTo>
                    <a:pt x="169" y="7"/>
                  </a:moveTo>
                  <a:cubicBezTo>
                    <a:pt x="189" y="15"/>
                    <a:pt x="174" y="67"/>
                    <a:pt x="182" y="77"/>
                  </a:cubicBezTo>
                  <a:cubicBezTo>
                    <a:pt x="191" y="87"/>
                    <a:pt x="245" y="82"/>
                    <a:pt x="249" y="104"/>
                  </a:cubicBezTo>
                  <a:cubicBezTo>
                    <a:pt x="253" y="124"/>
                    <a:pt x="200" y="136"/>
                    <a:pt x="196" y="148"/>
                  </a:cubicBezTo>
                  <a:cubicBezTo>
                    <a:pt x="191" y="160"/>
                    <a:pt x="223" y="204"/>
                    <a:pt x="205" y="219"/>
                  </a:cubicBezTo>
                  <a:cubicBezTo>
                    <a:pt x="187" y="233"/>
                    <a:pt x="150" y="193"/>
                    <a:pt x="137" y="196"/>
                  </a:cubicBezTo>
                  <a:cubicBezTo>
                    <a:pt x="125" y="198"/>
                    <a:pt x="104" y="247"/>
                    <a:pt x="85" y="240"/>
                  </a:cubicBezTo>
                  <a:cubicBezTo>
                    <a:pt x="65" y="233"/>
                    <a:pt x="79" y="180"/>
                    <a:pt x="71" y="170"/>
                  </a:cubicBezTo>
                  <a:cubicBezTo>
                    <a:pt x="63" y="160"/>
                    <a:pt x="9" y="166"/>
                    <a:pt x="5" y="145"/>
                  </a:cubicBezTo>
                  <a:cubicBezTo>
                    <a:pt x="0" y="124"/>
                    <a:pt x="53" y="111"/>
                    <a:pt x="57" y="100"/>
                  </a:cubicBezTo>
                  <a:cubicBezTo>
                    <a:pt x="61" y="87"/>
                    <a:pt x="30" y="43"/>
                    <a:pt x="48" y="29"/>
                  </a:cubicBezTo>
                  <a:cubicBezTo>
                    <a:pt x="65" y="15"/>
                    <a:pt x="102" y="54"/>
                    <a:pt x="115" y="51"/>
                  </a:cubicBezTo>
                  <a:cubicBezTo>
                    <a:pt x="127" y="49"/>
                    <a:pt x="149" y="0"/>
                    <a:pt x="169" y="7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6945025" y="3271033"/>
              <a:ext cx="958850" cy="928688"/>
            </a:xfrm>
            <a:custGeom>
              <a:avLst/>
              <a:gdLst>
                <a:gd name="T0" fmla="*/ 176 w 253"/>
                <a:gd name="T1" fmla="*/ 8 h 245"/>
                <a:gd name="T2" fmla="*/ 185 w 253"/>
                <a:gd name="T3" fmla="*/ 79 h 245"/>
                <a:gd name="T4" fmla="*/ 251 w 253"/>
                <a:gd name="T5" fmla="*/ 110 h 245"/>
                <a:gd name="T6" fmla="*/ 195 w 253"/>
                <a:gd name="T7" fmla="*/ 151 h 245"/>
                <a:gd name="T8" fmla="*/ 200 w 253"/>
                <a:gd name="T9" fmla="*/ 223 h 245"/>
                <a:gd name="T10" fmla="*/ 133 w 253"/>
                <a:gd name="T11" fmla="*/ 196 h 245"/>
                <a:gd name="T12" fmla="*/ 78 w 253"/>
                <a:gd name="T13" fmla="*/ 238 h 245"/>
                <a:gd name="T14" fmla="*/ 67 w 253"/>
                <a:gd name="T15" fmla="*/ 166 h 245"/>
                <a:gd name="T16" fmla="*/ 3 w 253"/>
                <a:gd name="T17" fmla="*/ 138 h 245"/>
                <a:gd name="T18" fmla="*/ 58 w 253"/>
                <a:gd name="T19" fmla="*/ 95 h 245"/>
                <a:gd name="T20" fmla="*/ 54 w 253"/>
                <a:gd name="T21" fmla="*/ 22 h 245"/>
                <a:gd name="T22" fmla="*/ 119 w 253"/>
                <a:gd name="T23" fmla="*/ 49 h 245"/>
                <a:gd name="T24" fmla="*/ 176 w 253"/>
                <a:gd name="T25" fmla="*/ 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3" h="245">
                  <a:moveTo>
                    <a:pt x="176" y="8"/>
                  </a:moveTo>
                  <a:cubicBezTo>
                    <a:pt x="196" y="17"/>
                    <a:pt x="178" y="68"/>
                    <a:pt x="185" y="79"/>
                  </a:cubicBezTo>
                  <a:cubicBezTo>
                    <a:pt x="193" y="90"/>
                    <a:pt x="248" y="88"/>
                    <a:pt x="251" y="110"/>
                  </a:cubicBezTo>
                  <a:cubicBezTo>
                    <a:pt x="253" y="130"/>
                    <a:pt x="199" y="139"/>
                    <a:pt x="195" y="151"/>
                  </a:cubicBezTo>
                  <a:cubicBezTo>
                    <a:pt x="190" y="163"/>
                    <a:pt x="219" y="210"/>
                    <a:pt x="200" y="223"/>
                  </a:cubicBezTo>
                  <a:cubicBezTo>
                    <a:pt x="181" y="237"/>
                    <a:pt x="146" y="194"/>
                    <a:pt x="133" y="196"/>
                  </a:cubicBezTo>
                  <a:cubicBezTo>
                    <a:pt x="121" y="197"/>
                    <a:pt x="97" y="245"/>
                    <a:pt x="78" y="238"/>
                  </a:cubicBezTo>
                  <a:cubicBezTo>
                    <a:pt x="58" y="229"/>
                    <a:pt x="75" y="177"/>
                    <a:pt x="67" y="166"/>
                  </a:cubicBezTo>
                  <a:cubicBezTo>
                    <a:pt x="60" y="155"/>
                    <a:pt x="6" y="159"/>
                    <a:pt x="3" y="138"/>
                  </a:cubicBezTo>
                  <a:cubicBezTo>
                    <a:pt x="0" y="117"/>
                    <a:pt x="53" y="106"/>
                    <a:pt x="58" y="95"/>
                  </a:cubicBezTo>
                  <a:cubicBezTo>
                    <a:pt x="63" y="82"/>
                    <a:pt x="34" y="36"/>
                    <a:pt x="54" y="22"/>
                  </a:cubicBezTo>
                  <a:cubicBezTo>
                    <a:pt x="72" y="9"/>
                    <a:pt x="106" y="51"/>
                    <a:pt x="119" y="49"/>
                  </a:cubicBezTo>
                  <a:cubicBezTo>
                    <a:pt x="131" y="48"/>
                    <a:pt x="156" y="0"/>
                    <a:pt x="176" y="8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6940262" y="3271033"/>
              <a:ext cx="966788" cy="928688"/>
            </a:xfrm>
            <a:custGeom>
              <a:avLst/>
              <a:gdLst>
                <a:gd name="T0" fmla="*/ 184 w 255"/>
                <a:gd name="T1" fmla="*/ 10 h 245"/>
                <a:gd name="T2" fmla="*/ 190 w 255"/>
                <a:gd name="T3" fmla="*/ 82 h 245"/>
                <a:gd name="T4" fmla="*/ 254 w 255"/>
                <a:gd name="T5" fmla="*/ 117 h 245"/>
                <a:gd name="T6" fmla="*/ 195 w 255"/>
                <a:gd name="T7" fmla="*/ 155 h 245"/>
                <a:gd name="T8" fmla="*/ 195 w 255"/>
                <a:gd name="T9" fmla="*/ 229 h 245"/>
                <a:gd name="T10" fmla="*/ 130 w 255"/>
                <a:gd name="T11" fmla="*/ 197 h 245"/>
                <a:gd name="T12" fmla="*/ 72 w 255"/>
                <a:gd name="T13" fmla="*/ 236 h 245"/>
                <a:gd name="T14" fmla="*/ 65 w 255"/>
                <a:gd name="T15" fmla="*/ 162 h 245"/>
                <a:gd name="T16" fmla="*/ 2 w 255"/>
                <a:gd name="T17" fmla="*/ 131 h 245"/>
                <a:gd name="T18" fmla="*/ 60 w 255"/>
                <a:gd name="T19" fmla="*/ 91 h 245"/>
                <a:gd name="T20" fmla="*/ 60 w 255"/>
                <a:gd name="T21" fmla="*/ 17 h 245"/>
                <a:gd name="T22" fmla="*/ 124 w 255"/>
                <a:gd name="T23" fmla="*/ 48 h 245"/>
                <a:gd name="T24" fmla="*/ 184 w 255"/>
                <a:gd name="T25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" h="245">
                  <a:moveTo>
                    <a:pt x="184" y="10"/>
                  </a:moveTo>
                  <a:cubicBezTo>
                    <a:pt x="204" y="20"/>
                    <a:pt x="182" y="71"/>
                    <a:pt x="190" y="82"/>
                  </a:cubicBezTo>
                  <a:cubicBezTo>
                    <a:pt x="197" y="94"/>
                    <a:pt x="252" y="95"/>
                    <a:pt x="254" y="117"/>
                  </a:cubicBezTo>
                  <a:cubicBezTo>
                    <a:pt x="255" y="137"/>
                    <a:pt x="200" y="144"/>
                    <a:pt x="195" y="155"/>
                  </a:cubicBezTo>
                  <a:cubicBezTo>
                    <a:pt x="189" y="167"/>
                    <a:pt x="216" y="216"/>
                    <a:pt x="195" y="229"/>
                  </a:cubicBezTo>
                  <a:cubicBezTo>
                    <a:pt x="176" y="241"/>
                    <a:pt x="143" y="196"/>
                    <a:pt x="130" y="197"/>
                  </a:cubicBezTo>
                  <a:cubicBezTo>
                    <a:pt x="118" y="197"/>
                    <a:pt x="91" y="245"/>
                    <a:pt x="72" y="236"/>
                  </a:cubicBezTo>
                  <a:cubicBezTo>
                    <a:pt x="52" y="226"/>
                    <a:pt x="73" y="174"/>
                    <a:pt x="65" y="162"/>
                  </a:cubicBezTo>
                  <a:cubicBezTo>
                    <a:pt x="58" y="152"/>
                    <a:pt x="3" y="152"/>
                    <a:pt x="2" y="131"/>
                  </a:cubicBezTo>
                  <a:cubicBezTo>
                    <a:pt x="0" y="110"/>
                    <a:pt x="55" y="103"/>
                    <a:pt x="60" y="91"/>
                  </a:cubicBezTo>
                  <a:cubicBezTo>
                    <a:pt x="66" y="79"/>
                    <a:pt x="39" y="30"/>
                    <a:pt x="60" y="17"/>
                  </a:cubicBezTo>
                  <a:cubicBezTo>
                    <a:pt x="79" y="5"/>
                    <a:pt x="111" y="49"/>
                    <a:pt x="124" y="48"/>
                  </a:cubicBezTo>
                  <a:cubicBezTo>
                    <a:pt x="137" y="48"/>
                    <a:pt x="165" y="0"/>
                    <a:pt x="184" y="10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6940262" y="3271033"/>
              <a:ext cx="971550" cy="933450"/>
            </a:xfrm>
            <a:custGeom>
              <a:avLst/>
              <a:gdLst>
                <a:gd name="T0" fmla="*/ 0 w 256"/>
                <a:gd name="T1" fmla="*/ 124 h 246"/>
                <a:gd name="T2" fmla="*/ 61 w 256"/>
                <a:gd name="T3" fmla="*/ 88 h 246"/>
                <a:gd name="T4" fmla="*/ 65 w 256"/>
                <a:gd name="T5" fmla="*/ 11 h 246"/>
                <a:gd name="T6" fmla="*/ 128 w 256"/>
                <a:gd name="T7" fmla="*/ 47 h 246"/>
                <a:gd name="T8" fmla="*/ 191 w 256"/>
                <a:gd name="T9" fmla="*/ 12 h 246"/>
                <a:gd name="T10" fmla="*/ 193 w 256"/>
                <a:gd name="T11" fmla="*/ 86 h 246"/>
                <a:gd name="T12" fmla="*/ 255 w 256"/>
                <a:gd name="T13" fmla="*/ 124 h 246"/>
                <a:gd name="T14" fmla="*/ 194 w 256"/>
                <a:gd name="T15" fmla="*/ 159 h 246"/>
                <a:gd name="T16" fmla="*/ 190 w 256"/>
                <a:gd name="T17" fmla="*/ 234 h 246"/>
                <a:gd name="T18" fmla="*/ 125 w 256"/>
                <a:gd name="T19" fmla="*/ 198 h 246"/>
                <a:gd name="T20" fmla="*/ 65 w 256"/>
                <a:gd name="T21" fmla="*/ 234 h 246"/>
                <a:gd name="T22" fmla="*/ 62 w 256"/>
                <a:gd name="T23" fmla="*/ 159 h 246"/>
                <a:gd name="T24" fmla="*/ 0 w 256"/>
                <a:gd name="T25" fmla="*/ 1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246">
                  <a:moveTo>
                    <a:pt x="0" y="124"/>
                  </a:moveTo>
                  <a:cubicBezTo>
                    <a:pt x="0" y="103"/>
                    <a:pt x="55" y="99"/>
                    <a:pt x="61" y="88"/>
                  </a:cubicBezTo>
                  <a:cubicBezTo>
                    <a:pt x="67" y="75"/>
                    <a:pt x="43" y="24"/>
                    <a:pt x="65" y="11"/>
                  </a:cubicBezTo>
                  <a:cubicBezTo>
                    <a:pt x="85" y="0"/>
                    <a:pt x="115" y="47"/>
                    <a:pt x="128" y="47"/>
                  </a:cubicBezTo>
                  <a:cubicBezTo>
                    <a:pt x="141" y="47"/>
                    <a:pt x="172" y="1"/>
                    <a:pt x="191" y="12"/>
                  </a:cubicBezTo>
                  <a:cubicBezTo>
                    <a:pt x="211" y="23"/>
                    <a:pt x="186" y="73"/>
                    <a:pt x="193" y="86"/>
                  </a:cubicBezTo>
                  <a:cubicBezTo>
                    <a:pt x="200" y="98"/>
                    <a:pt x="256" y="102"/>
                    <a:pt x="255" y="124"/>
                  </a:cubicBezTo>
                  <a:cubicBezTo>
                    <a:pt x="255" y="145"/>
                    <a:pt x="200" y="148"/>
                    <a:pt x="194" y="159"/>
                  </a:cubicBezTo>
                  <a:cubicBezTo>
                    <a:pt x="187" y="171"/>
                    <a:pt x="212" y="222"/>
                    <a:pt x="190" y="234"/>
                  </a:cubicBezTo>
                  <a:cubicBezTo>
                    <a:pt x="169" y="246"/>
                    <a:pt x="139" y="198"/>
                    <a:pt x="125" y="198"/>
                  </a:cubicBezTo>
                  <a:cubicBezTo>
                    <a:pt x="113" y="197"/>
                    <a:pt x="83" y="244"/>
                    <a:pt x="65" y="234"/>
                  </a:cubicBezTo>
                  <a:cubicBezTo>
                    <a:pt x="46" y="223"/>
                    <a:pt x="69" y="172"/>
                    <a:pt x="62" y="159"/>
                  </a:cubicBezTo>
                  <a:cubicBezTo>
                    <a:pt x="55" y="148"/>
                    <a:pt x="0" y="145"/>
                    <a:pt x="0" y="124"/>
                  </a:cubicBezTo>
                  <a:close/>
                </a:path>
              </a:pathLst>
            </a:custGeom>
            <a:noFill/>
            <a:ln w="3175" cap="flat">
              <a:solidFill>
                <a:srgbClr val="3563A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cxnSp>
        <p:nvCxnSpPr>
          <p:cNvPr id="12" name="直线连接符 11"/>
          <p:cNvCxnSpPr/>
          <p:nvPr/>
        </p:nvCxnSpPr>
        <p:spPr>
          <a:xfrm>
            <a:off x="0" y="6426200"/>
            <a:ext cx="12192000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9100" y="6488668"/>
            <a:ext cx="5419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7F7F7F"/>
                </a:solidFill>
              </a:rPr>
              <a:t>Show </a:t>
            </a:r>
            <a:r>
              <a:rPr lang="en-US" altLang="zh-CN" dirty="0">
                <a:solidFill>
                  <a:srgbClr val="7F7F7F"/>
                </a:solidFill>
              </a:rPr>
              <a:t>and Tell: A Neural Image Caption Generator </a:t>
            </a:r>
          </a:p>
        </p:txBody>
      </p:sp>
      <p:sp>
        <p:nvSpPr>
          <p:cNvPr id="2" name="矩形 1"/>
          <p:cNvSpPr/>
          <p:nvPr/>
        </p:nvSpPr>
        <p:spPr>
          <a:xfrm>
            <a:off x="1079500" y="1877368"/>
            <a:ext cx="49657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/>
              <a:t>Inference:</a:t>
            </a:r>
          </a:p>
          <a:p>
            <a:r>
              <a:rPr lang="en-US" altLang="zh-CN" b="1" dirty="0" err="1" smtClean="0"/>
              <a:t>GreedySearch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sample </a:t>
            </a:r>
            <a:r>
              <a:rPr lang="en-US" altLang="zh-CN" dirty="0"/>
              <a:t>the first word </a:t>
            </a:r>
            <a:r>
              <a:rPr lang="en-US" altLang="zh-CN" dirty="0" smtClean="0"/>
              <a:t>according </a:t>
            </a:r>
            <a:r>
              <a:rPr lang="en-US" altLang="zh-CN" dirty="0"/>
              <a:t>to p1, then provide the corresponding embedding as input and sample </a:t>
            </a:r>
            <a:r>
              <a:rPr lang="en-US" altLang="zh-CN" dirty="0" smtClean="0"/>
              <a:t>p2</a:t>
            </a:r>
          </a:p>
          <a:p>
            <a:endParaRPr lang="en-US" altLang="zh-CN" dirty="0"/>
          </a:p>
          <a:p>
            <a:r>
              <a:rPr lang="en-US" altLang="zh-CN" b="1" dirty="0" err="1" smtClean="0"/>
              <a:t>BeamSearch</a:t>
            </a:r>
            <a:r>
              <a:rPr lang="en-US" altLang="zh-CN" dirty="0" smtClean="0"/>
              <a:t>:</a:t>
            </a:r>
          </a:p>
          <a:p>
            <a:r>
              <a:rPr lang="en-US" altLang="zh-CN" dirty="0"/>
              <a:t>iteratively consider the set of the k best sentences up to time t as candidates to generate sentences of size t + 1, and keep only the resulting best k of them. 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18" name="图片 17" descr="Screen Shot 2017-06-06 at 3.21.5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1" y="1511940"/>
            <a:ext cx="4825999" cy="368496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3804392" y="797034"/>
            <a:ext cx="48372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3563A8"/>
                </a:solidFill>
              </a:rPr>
              <a:t>NIC(Conti.)</a:t>
            </a:r>
            <a:endParaRPr lang="zh-CN" altLang="en-US" sz="3200" b="1" dirty="0">
              <a:solidFill>
                <a:srgbClr val="3563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27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800080"/>
      </a:folHlink>
    </a:clrScheme>
    <a:fontScheme name="自定义 22">
      <a:majorFont>
        <a:latin typeface="Arial"/>
        <a:ea typeface="宋体"/>
        <a:cs typeface=""/>
      </a:majorFont>
      <a:minorFont>
        <a:latin typeface="Arial Unicode MS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4969</TotalTime>
  <Words>1621</Words>
  <Application>Microsoft Macintosh PowerPoint</Application>
  <PresentationFormat>自定义</PresentationFormat>
  <Paragraphs>414</Paragraphs>
  <Slides>29</Slides>
  <Notes>27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0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</dc:creator>
  <cp:lastModifiedBy>lishuyan li</cp:lastModifiedBy>
  <cp:revision>151</cp:revision>
  <dcterms:created xsi:type="dcterms:W3CDTF">2014-10-17T09:09:05Z</dcterms:created>
  <dcterms:modified xsi:type="dcterms:W3CDTF">2017-08-28T01:15:04Z</dcterms:modified>
</cp:coreProperties>
</file>

<file path=docProps/thumbnail.jpeg>
</file>